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7"/>
  </p:notesMasterIdLst>
  <p:sldIdLst>
    <p:sldId id="256" r:id="rId2"/>
    <p:sldId id="257" r:id="rId3"/>
    <p:sldId id="269" r:id="rId4"/>
    <p:sldId id="270" r:id="rId5"/>
    <p:sldId id="259" r:id="rId6"/>
    <p:sldId id="266" r:id="rId7"/>
    <p:sldId id="260" r:id="rId8"/>
    <p:sldId id="261" r:id="rId9"/>
    <p:sldId id="262" r:id="rId10"/>
    <p:sldId id="267" r:id="rId11"/>
    <p:sldId id="399" r:id="rId12"/>
    <p:sldId id="402" r:id="rId13"/>
    <p:sldId id="404" r:id="rId14"/>
    <p:sldId id="407" r:id="rId15"/>
    <p:sldId id="410" r:id="rId16"/>
    <p:sldId id="415" r:id="rId17"/>
    <p:sldId id="414" r:id="rId18"/>
    <p:sldId id="424" r:id="rId19"/>
    <p:sldId id="418" r:id="rId20"/>
    <p:sldId id="419" r:id="rId21"/>
    <p:sldId id="258" r:id="rId22"/>
    <p:sldId id="263" r:id="rId23"/>
    <p:sldId id="265" r:id="rId24"/>
    <p:sldId id="264" r:id="rId25"/>
    <p:sldId id="268"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2" d="100"/>
          <a:sy n="62" d="100"/>
        </p:scale>
        <p:origin x="804"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diagrams/_rels/data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7138FB4-33C9-4D27-9E74-7C93B68D31DF}"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E9D24A86-8EDE-40DC-9DD8-5EF6B3F6B56E}">
      <dgm:prSet/>
      <dgm:spPr/>
      <dgm:t>
        <a:bodyPr/>
        <a:lstStyle/>
        <a:p>
          <a:r>
            <a:rPr lang="en-US"/>
            <a:t>Problem </a:t>
          </a:r>
        </a:p>
      </dgm:t>
    </dgm:pt>
    <dgm:pt modelId="{FF0A47D8-94D0-443A-9663-3DEE0FA2FF95}" type="parTrans" cxnId="{AC08EDE9-2B31-4DB7-8F7C-9100515C7730}">
      <dgm:prSet/>
      <dgm:spPr/>
      <dgm:t>
        <a:bodyPr/>
        <a:lstStyle/>
        <a:p>
          <a:endParaRPr lang="en-US"/>
        </a:p>
      </dgm:t>
    </dgm:pt>
    <dgm:pt modelId="{FA138B50-A9C7-48EF-852C-8467E5EE9AF6}" type="sibTrans" cxnId="{AC08EDE9-2B31-4DB7-8F7C-9100515C7730}">
      <dgm:prSet/>
      <dgm:spPr/>
      <dgm:t>
        <a:bodyPr/>
        <a:lstStyle/>
        <a:p>
          <a:endParaRPr lang="en-US"/>
        </a:p>
      </dgm:t>
    </dgm:pt>
    <dgm:pt modelId="{572C1E90-C579-46D2-B210-1FAA93108665}">
      <dgm:prSet/>
      <dgm:spPr/>
      <dgm:t>
        <a:bodyPr/>
        <a:lstStyle/>
        <a:p>
          <a:r>
            <a:rPr lang="en-US"/>
            <a:t>Solution </a:t>
          </a:r>
        </a:p>
      </dgm:t>
    </dgm:pt>
    <dgm:pt modelId="{AE627056-DF74-4C2B-A190-F9EDB209A063}" type="parTrans" cxnId="{D8E0FA4C-2364-49D6-A679-E80D3DEDE9A8}">
      <dgm:prSet/>
      <dgm:spPr/>
      <dgm:t>
        <a:bodyPr/>
        <a:lstStyle/>
        <a:p>
          <a:endParaRPr lang="en-US"/>
        </a:p>
      </dgm:t>
    </dgm:pt>
    <dgm:pt modelId="{91EA1B52-CC65-4386-A825-52D9F819D7E9}" type="sibTrans" cxnId="{D8E0FA4C-2364-49D6-A679-E80D3DEDE9A8}">
      <dgm:prSet/>
      <dgm:spPr/>
      <dgm:t>
        <a:bodyPr/>
        <a:lstStyle/>
        <a:p>
          <a:endParaRPr lang="en-US"/>
        </a:p>
      </dgm:t>
    </dgm:pt>
    <dgm:pt modelId="{3BB7F5E4-8ACB-4D7C-BBF7-13EAE282299C}">
      <dgm:prSet/>
      <dgm:spPr/>
      <dgm:t>
        <a:bodyPr/>
        <a:lstStyle/>
        <a:p>
          <a:r>
            <a:rPr lang="en-US"/>
            <a:t>USP (Unique Selling Proposition)</a:t>
          </a:r>
        </a:p>
      </dgm:t>
    </dgm:pt>
    <dgm:pt modelId="{D65E1E63-59B0-495D-B06F-C9C89D32769A}" type="parTrans" cxnId="{64629C8F-849B-4BF7-8365-F8E318DDEB4B}">
      <dgm:prSet/>
      <dgm:spPr/>
      <dgm:t>
        <a:bodyPr/>
        <a:lstStyle/>
        <a:p>
          <a:endParaRPr lang="en-US"/>
        </a:p>
      </dgm:t>
    </dgm:pt>
    <dgm:pt modelId="{B7E4FC43-DF48-45D3-8472-1BF531CC69C6}" type="sibTrans" cxnId="{64629C8F-849B-4BF7-8365-F8E318DDEB4B}">
      <dgm:prSet/>
      <dgm:spPr/>
      <dgm:t>
        <a:bodyPr/>
        <a:lstStyle/>
        <a:p>
          <a:endParaRPr lang="en-US"/>
        </a:p>
      </dgm:t>
    </dgm:pt>
    <dgm:pt modelId="{A9A49892-7B35-4BDB-81EC-90E5C64D148A}">
      <dgm:prSet/>
      <dgm:spPr/>
      <dgm:t>
        <a:bodyPr/>
        <a:lstStyle/>
        <a:p>
          <a:r>
            <a:rPr lang="en-US"/>
            <a:t>Industry Analysis </a:t>
          </a:r>
        </a:p>
      </dgm:t>
    </dgm:pt>
    <dgm:pt modelId="{5FF41AB1-06DB-4E1E-98D7-A17343923E32}" type="parTrans" cxnId="{E998260E-FBDA-42FA-8DCC-F47D554406C5}">
      <dgm:prSet/>
      <dgm:spPr/>
      <dgm:t>
        <a:bodyPr/>
        <a:lstStyle/>
        <a:p>
          <a:endParaRPr lang="en-US"/>
        </a:p>
      </dgm:t>
    </dgm:pt>
    <dgm:pt modelId="{B3397E38-3C6E-49F4-A651-D3B752B7124A}" type="sibTrans" cxnId="{E998260E-FBDA-42FA-8DCC-F47D554406C5}">
      <dgm:prSet/>
      <dgm:spPr/>
      <dgm:t>
        <a:bodyPr/>
        <a:lstStyle/>
        <a:p>
          <a:endParaRPr lang="en-US"/>
        </a:p>
      </dgm:t>
    </dgm:pt>
    <dgm:pt modelId="{727B30DF-8AD9-4F8C-9A6B-0EBABF87BC57}" type="pres">
      <dgm:prSet presAssocID="{C7138FB4-33C9-4D27-9E74-7C93B68D31DF}" presName="root" presStyleCnt="0">
        <dgm:presLayoutVars>
          <dgm:dir/>
          <dgm:resizeHandles val="exact"/>
        </dgm:presLayoutVars>
      </dgm:prSet>
      <dgm:spPr/>
    </dgm:pt>
    <dgm:pt modelId="{0CD7D239-1479-4368-B89A-C5192E055D62}" type="pres">
      <dgm:prSet presAssocID="{E9D24A86-8EDE-40DC-9DD8-5EF6B3F6B56E}" presName="compNode" presStyleCnt="0"/>
      <dgm:spPr/>
    </dgm:pt>
    <dgm:pt modelId="{1BC42E23-42ED-42C5-A9F7-617F786DEB5A}" type="pres">
      <dgm:prSet presAssocID="{E9D24A86-8EDE-40DC-9DD8-5EF6B3F6B56E}" presName="bgRect" presStyleLbl="bgShp" presStyleIdx="0" presStyleCnt="4"/>
      <dgm:spPr/>
    </dgm:pt>
    <dgm:pt modelId="{40E8A6D6-9490-45DB-A5EC-6E95BA150EBE}" type="pres">
      <dgm:prSet presAssocID="{E9D24A86-8EDE-40DC-9DD8-5EF6B3F6B56E}"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Question mark"/>
        </a:ext>
      </dgm:extLst>
    </dgm:pt>
    <dgm:pt modelId="{AF6EFC53-200D-48B6-8E30-29694A5B2E96}" type="pres">
      <dgm:prSet presAssocID="{E9D24A86-8EDE-40DC-9DD8-5EF6B3F6B56E}" presName="spaceRect" presStyleCnt="0"/>
      <dgm:spPr/>
    </dgm:pt>
    <dgm:pt modelId="{3A02FF54-2CA5-4D5E-B540-0C1FDD82C83D}" type="pres">
      <dgm:prSet presAssocID="{E9D24A86-8EDE-40DC-9DD8-5EF6B3F6B56E}" presName="parTx" presStyleLbl="revTx" presStyleIdx="0" presStyleCnt="4">
        <dgm:presLayoutVars>
          <dgm:chMax val="0"/>
          <dgm:chPref val="0"/>
        </dgm:presLayoutVars>
      </dgm:prSet>
      <dgm:spPr/>
    </dgm:pt>
    <dgm:pt modelId="{71EB544C-B11B-4296-BD7B-B30AB401A280}" type="pres">
      <dgm:prSet presAssocID="{FA138B50-A9C7-48EF-852C-8467E5EE9AF6}" presName="sibTrans" presStyleCnt="0"/>
      <dgm:spPr/>
    </dgm:pt>
    <dgm:pt modelId="{FD6EA1AB-ADEF-4FF0-9C33-5C77B94FE4FA}" type="pres">
      <dgm:prSet presAssocID="{572C1E90-C579-46D2-B210-1FAA93108665}" presName="compNode" presStyleCnt="0"/>
      <dgm:spPr/>
    </dgm:pt>
    <dgm:pt modelId="{6D8A2E8D-CF69-4C9E-90AC-0D2DF4AE2270}" type="pres">
      <dgm:prSet presAssocID="{572C1E90-C579-46D2-B210-1FAA93108665}" presName="bgRect" presStyleLbl="bgShp" presStyleIdx="1" presStyleCnt="4"/>
      <dgm:spPr/>
    </dgm:pt>
    <dgm:pt modelId="{0FE2FAA9-3BD6-441A-8A62-A0857CAA1984}" type="pres">
      <dgm:prSet presAssocID="{572C1E90-C579-46D2-B210-1FAA93108665}"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Lightbulb"/>
        </a:ext>
      </dgm:extLst>
    </dgm:pt>
    <dgm:pt modelId="{F246C4F0-B8A3-48F3-8D95-4CABBC3DE760}" type="pres">
      <dgm:prSet presAssocID="{572C1E90-C579-46D2-B210-1FAA93108665}" presName="spaceRect" presStyleCnt="0"/>
      <dgm:spPr/>
    </dgm:pt>
    <dgm:pt modelId="{78E25021-E193-4732-B8BB-1F12D8203144}" type="pres">
      <dgm:prSet presAssocID="{572C1E90-C579-46D2-B210-1FAA93108665}" presName="parTx" presStyleLbl="revTx" presStyleIdx="1" presStyleCnt="4">
        <dgm:presLayoutVars>
          <dgm:chMax val="0"/>
          <dgm:chPref val="0"/>
        </dgm:presLayoutVars>
      </dgm:prSet>
      <dgm:spPr/>
    </dgm:pt>
    <dgm:pt modelId="{389B5C5D-CB82-445F-9596-657F80DCCB4D}" type="pres">
      <dgm:prSet presAssocID="{91EA1B52-CC65-4386-A825-52D9F819D7E9}" presName="sibTrans" presStyleCnt="0"/>
      <dgm:spPr/>
    </dgm:pt>
    <dgm:pt modelId="{0858A95C-68DA-4754-B678-469C2C900723}" type="pres">
      <dgm:prSet presAssocID="{3BB7F5E4-8ACB-4D7C-BBF7-13EAE282299C}" presName="compNode" presStyleCnt="0"/>
      <dgm:spPr/>
    </dgm:pt>
    <dgm:pt modelId="{CEC5108F-2567-4A67-9AA5-FED990B453A0}" type="pres">
      <dgm:prSet presAssocID="{3BB7F5E4-8ACB-4D7C-BBF7-13EAE282299C}" presName="bgRect" presStyleLbl="bgShp" presStyleIdx="2" presStyleCnt="4"/>
      <dgm:spPr/>
    </dgm:pt>
    <dgm:pt modelId="{5411E7B7-E863-460F-8CFA-B3733B199526}" type="pres">
      <dgm:prSet presAssocID="{3BB7F5E4-8ACB-4D7C-BBF7-13EAE282299C}"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ag"/>
        </a:ext>
      </dgm:extLst>
    </dgm:pt>
    <dgm:pt modelId="{13B91D2A-8F5E-4C28-AB74-F32F0238F88F}" type="pres">
      <dgm:prSet presAssocID="{3BB7F5E4-8ACB-4D7C-BBF7-13EAE282299C}" presName="spaceRect" presStyleCnt="0"/>
      <dgm:spPr/>
    </dgm:pt>
    <dgm:pt modelId="{FDE26476-2D4C-41D0-92F9-6164B0A0566D}" type="pres">
      <dgm:prSet presAssocID="{3BB7F5E4-8ACB-4D7C-BBF7-13EAE282299C}" presName="parTx" presStyleLbl="revTx" presStyleIdx="2" presStyleCnt="4">
        <dgm:presLayoutVars>
          <dgm:chMax val="0"/>
          <dgm:chPref val="0"/>
        </dgm:presLayoutVars>
      </dgm:prSet>
      <dgm:spPr/>
    </dgm:pt>
    <dgm:pt modelId="{42FC08AF-74C0-4F4A-8782-36CBF78026EE}" type="pres">
      <dgm:prSet presAssocID="{B7E4FC43-DF48-45D3-8472-1BF531CC69C6}" presName="sibTrans" presStyleCnt="0"/>
      <dgm:spPr/>
    </dgm:pt>
    <dgm:pt modelId="{8A92A14F-CC0E-4594-ABB9-E6162E8CABB2}" type="pres">
      <dgm:prSet presAssocID="{A9A49892-7B35-4BDB-81EC-90E5C64D148A}" presName="compNode" presStyleCnt="0"/>
      <dgm:spPr/>
    </dgm:pt>
    <dgm:pt modelId="{09E732AE-4A07-488D-86A6-E78F774B2A2C}" type="pres">
      <dgm:prSet presAssocID="{A9A49892-7B35-4BDB-81EC-90E5C64D148A}" presName="bgRect" presStyleLbl="bgShp" presStyleIdx="3" presStyleCnt="4"/>
      <dgm:spPr/>
    </dgm:pt>
    <dgm:pt modelId="{E4B66C32-F930-48BF-AFDF-1DC631CD70BD}" type="pres">
      <dgm:prSet presAssocID="{A9A49892-7B35-4BDB-81EC-90E5C64D148A}"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Factory"/>
        </a:ext>
      </dgm:extLst>
    </dgm:pt>
    <dgm:pt modelId="{38D31AE1-6ECF-464C-852B-48182AC71CBA}" type="pres">
      <dgm:prSet presAssocID="{A9A49892-7B35-4BDB-81EC-90E5C64D148A}" presName="spaceRect" presStyleCnt="0"/>
      <dgm:spPr/>
    </dgm:pt>
    <dgm:pt modelId="{791C993D-8A35-4059-A86B-D42758B2640A}" type="pres">
      <dgm:prSet presAssocID="{A9A49892-7B35-4BDB-81EC-90E5C64D148A}" presName="parTx" presStyleLbl="revTx" presStyleIdx="3" presStyleCnt="4">
        <dgm:presLayoutVars>
          <dgm:chMax val="0"/>
          <dgm:chPref val="0"/>
        </dgm:presLayoutVars>
      </dgm:prSet>
      <dgm:spPr/>
    </dgm:pt>
  </dgm:ptLst>
  <dgm:cxnLst>
    <dgm:cxn modelId="{E998260E-FBDA-42FA-8DCC-F47D554406C5}" srcId="{C7138FB4-33C9-4D27-9E74-7C93B68D31DF}" destId="{A9A49892-7B35-4BDB-81EC-90E5C64D148A}" srcOrd="3" destOrd="0" parTransId="{5FF41AB1-06DB-4E1E-98D7-A17343923E32}" sibTransId="{B3397E38-3C6E-49F4-A651-D3B752B7124A}"/>
    <dgm:cxn modelId="{01395B11-F7E8-482A-80C9-8CA37BF50055}" type="presOf" srcId="{3BB7F5E4-8ACB-4D7C-BBF7-13EAE282299C}" destId="{FDE26476-2D4C-41D0-92F9-6164B0A0566D}" srcOrd="0" destOrd="0" presId="urn:microsoft.com/office/officeart/2018/2/layout/IconVerticalSolidList"/>
    <dgm:cxn modelId="{4719D215-2BE4-4FF5-8C30-232F7EFD8807}" type="presOf" srcId="{A9A49892-7B35-4BDB-81EC-90E5C64D148A}" destId="{791C993D-8A35-4059-A86B-D42758B2640A}" srcOrd="0" destOrd="0" presId="urn:microsoft.com/office/officeart/2018/2/layout/IconVerticalSolidList"/>
    <dgm:cxn modelId="{7A084B46-A1A7-4826-9948-2E823FFA5134}" type="presOf" srcId="{E9D24A86-8EDE-40DC-9DD8-5EF6B3F6B56E}" destId="{3A02FF54-2CA5-4D5E-B540-0C1FDD82C83D}" srcOrd="0" destOrd="0" presId="urn:microsoft.com/office/officeart/2018/2/layout/IconVerticalSolidList"/>
    <dgm:cxn modelId="{D8E0FA4C-2364-49D6-A679-E80D3DEDE9A8}" srcId="{C7138FB4-33C9-4D27-9E74-7C93B68D31DF}" destId="{572C1E90-C579-46D2-B210-1FAA93108665}" srcOrd="1" destOrd="0" parTransId="{AE627056-DF74-4C2B-A190-F9EDB209A063}" sibTransId="{91EA1B52-CC65-4386-A825-52D9F819D7E9}"/>
    <dgm:cxn modelId="{9814C76D-9057-4518-9AC1-694397964395}" type="presOf" srcId="{C7138FB4-33C9-4D27-9E74-7C93B68D31DF}" destId="{727B30DF-8AD9-4F8C-9A6B-0EBABF87BC57}" srcOrd="0" destOrd="0" presId="urn:microsoft.com/office/officeart/2018/2/layout/IconVerticalSolidList"/>
    <dgm:cxn modelId="{05B74854-1E81-4A23-9A13-C51FAFC3637D}" type="presOf" srcId="{572C1E90-C579-46D2-B210-1FAA93108665}" destId="{78E25021-E193-4732-B8BB-1F12D8203144}" srcOrd="0" destOrd="0" presId="urn:microsoft.com/office/officeart/2018/2/layout/IconVerticalSolidList"/>
    <dgm:cxn modelId="{64629C8F-849B-4BF7-8365-F8E318DDEB4B}" srcId="{C7138FB4-33C9-4D27-9E74-7C93B68D31DF}" destId="{3BB7F5E4-8ACB-4D7C-BBF7-13EAE282299C}" srcOrd="2" destOrd="0" parTransId="{D65E1E63-59B0-495D-B06F-C9C89D32769A}" sibTransId="{B7E4FC43-DF48-45D3-8472-1BF531CC69C6}"/>
    <dgm:cxn modelId="{AC08EDE9-2B31-4DB7-8F7C-9100515C7730}" srcId="{C7138FB4-33C9-4D27-9E74-7C93B68D31DF}" destId="{E9D24A86-8EDE-40DC-9DD8-5EF6B3F6B56E}" srcOrd="0" destOrd="0" parTransId="{FF0A47D8-94D0-443A-9663-3DEE0FA2FF95}" sibTransId="{FA138B50-A9C7-48EF-852C-8467E5EE9AF6}"/>
    <dgm:cxn modelId="{60CFF8A5-F77B-469A-ADE4-B39D71942BF7}" type="presParOf" srcId="{727B30DF-8AD9-4F8C-9A6B-0EBABF87BC57}" destId="{0CD7D239-1479-4368-B89A-C5192E055D62}" srcOrd="0" destOrd="0" presId="urn:microsoft.com/office/officeart/2018/2/layout/IconVerticalSolidList"/>
    <dgm:cxn modelId="{2A36EBFC-F66C-4498-B3F8-CA3B25EEB9A5}" type="presParOf" srcId="{0CD7D239-1479-4368-B89A-C5192E055D62}" destId="{1BC42E23-42ED-42C5-A9F7-617F786DEB5A}" srcOrd="0" destOrd="0" presId="urn:microsoft.com/office/officeart/2018/2/layout/IconVerticalSolidList"/>
    <dgm:cxn modelId="{76C46B6C-770A-41F3-AC83-0553668A784E}" type="presParOf" srcId="{0CD7D239-1479-4368-B89A-C5192E055D62}" destId="{40E8A6D6-9490-45DB-A5EC-6E95BA150EBE}" srcOrd="1" destOrd="0" presId="urn:microsoft.com/office/officeart/2018/2/layout/IconVerticalSolidList"/>
    <dgm:cxn modelId="{FB2DD699-8FC9-439C-877B-E123FBF8640C}" type="presParOf" srcId="{0CD7D239-1479-4368-B89A-C5192E055D62}" destId="{AF6EFC53-200D-48B6-8E30-29694A5B2E96}" srcOrd="2" destOrd="0" presId="urn:microsoft.com/office/officeart/2018/2/layout/IconVerticalSolidList"/>
    <dgm:cxn modelId="{F2DAA397-4A40-4BFF-89FE-0830C0D7E1DC}" type="presParOf" srcId="{0CD7D239-1479-4368-B89A-C5192E055D62}" destId="{3A02FF54-2CA5-4D5E-B540-0C1FDD82C83D}" srcOrd="3" destOrd="0" presId="urn:microsoft.com/office/officeart/2018/2/layout/IconVerticalSolidList"/>
    <dgm:cxn modelId="{AE408097-A7ED-4E90-B346-295EFEF74A95}" type="presParOf" srcId="{727B30DF-8AD9-4F8C-9A6B-0EBABF87BC57}" destId="{71EB544C-B11B-4296-BD7B-B30AB401A280}" srcOrd="1" destOrd="0" presId="urn:microsoft.com/office/officeart/2018/2/layout/IconVerticalSolidList"/>
    <dgm:cxn modelId="{192AE259-07FA-4EED-B7F7-8AC87EE8995C}" type="presParOf" srcId="{727B30DF-8AD9-4F8C-9A6B-0EBABF87BC57}" destId="{FD6EA1AB-ADEF-4FF0-9C33-5C77B94FE4FA}" srcOrd="2" destOrd="0" presId="urn:microsoft.com/office/officeart/2018/2/layout/IconVerticalSolidList"/>
    <dgm:cxn modelId="{A374A741-3905-449F-B4C2-AC47278D80BE}" type="presParOf" srcId="{FD6EA1AB-ADEF-4FF0-9C33-5C77B94FE4FA}" destId="{6D8A2E8D-CF69-4C9E-90AC-0D2DF4AE2270}" srcOrd="0" destOrd="0" presId="urn:microsoft.com/office/officeart/2018/2/layout/IconVerticalSolidList"/>
    <dgm:cxn modelId="{E28E0A8C-05EE-4201-A20E-E02B5429AAAB}" type="presParOf" srcId="{FD6EA1AB-ADEF-4FF0-9C33-5C77B94FE4FA}" destId="{0FE2FAA9-3BD6-441A-8A62-A0857CAA1984}" srcOrd="1" destOrd="0" presId="urn:microsoft.com/office/officeart/2018/2/layout/IconVerticalSolidList"/>
    <dgm:cxn modelId="{0D6557AF-2AF5-47E0-85F8-666F4CB9D299}" type="presParOf" srcId="{FD6EA1AB-ADEF-4FF0-9C33-5C77B94FE4FA}" destId="{F246C4F0-B8A3-48F3-8D95-4CABBC3DE760}" srcOrd="2" destOrd="0" presId="urn:microsoft.com/office/officeart/2018/2/layout/IconVerticalSolidList"/>
    <dgm:cxn modelId="{5301F3B3-5138-4EC3-9B0A-4DE43BF83258}" type="presParOf" srcId="{FD6EA1AB-ADEF-4FF0-9C33-5C77B94FE4FA}" destId="{78E25021-E193-4732-B8BB-1F12D8203144}" srcOrd="3" destOrd="0" presId="urn:microsoft.com/office/officeart/2018/2/layout/IconVerticalSolidList"/>
    <dgm:cxn modelId="{F37A332A-28E4-4DF6-AF95-D0F807375475}" type="presParOf" srcId="{727B30DF-8AD9-4F8C-9A6B-0EBABF87BC57}" destId="{389B5C5D-CB82-445F-9596-657F80DCCB4D}" srcOrd="3" destOrd="0" presId="urn:microsoft.com/office/officeart/2018/2/layout/IconVerticalSolidList"/>
    <dgm:cxn modelId="{DB5DF30C-20A0-4D12-BB66-345C507C4305}" type="presParOf" srcId="{727B30DF-8AD9-4F8C-9A6B-0EBABF87BC57}" destId="{0858A95C-68DA-4754-B678-469C2C900723}" srcOrd="4" destOrd="0" presId="urn:microsoft.com/office/officeart/2018/2/layout/IconVerticalSolidList"/>
    <dgm:cxn modelId="{FD5563BD-833C-4304-AD79-50A9316A3299}" type="presParOf" srcId="{0858A95C-68DA-4754-B678-469C2C900723}" destId="{CEC5108F-2567-4A67-9AA5-FED990B453A0}" srcOrd="0" destOrd="0" presId="urn:microsoft.com/office/officeart/2018/2/layout/IconVerticalSolidList"/>
    <dgm:cxn modelId="{10C8F287-9112-481A-ACFF-31C3A39F5D26}" type="presParOf" srcId="{0858A95C-68DA-4754-B678-469C2C900723}" destId="{5411E7B7-E863-460F-8CFA-B3733B199526}" srcOrd="1" destOrd="0" presId="urn:microsoft.com/office/officeart/2018/2/layout/IconVerticalSolidList"/>
    <dgm:cxn modelId="{683FB330-A716-4CAC-8D6B-1DEA02131A80}" type="presParOf" srcId="{0858A95C-68DA-4754-B678-469C2C900723}" destId="{13B91D2A-8F5E-4C28-AB74-F32F0238F88F}" srcOrd="2" destOrd="0" presId="urn:microsoft.com/office/officeart/2018/2/layout/IconVerticalSolidList"/>
    <dgm:cxn modelId="{92D9F98B-CB15-4488-B1CF-DCE1C5DDBF1C}" type="presParOf" srcId="{0858A95C-68DA-4754-B678-469C2C900723}" destId="{FDE26476-2D4C-41D0-92F9-6164B0A0566D}" srcOrd="3" destOrd="0" presId="urn:microsoft.com/office/officeart/2018/2/layout/IconVerticalSolidList"/>
    <dgm:cxn modelId="{75F1672C-3CDC-4272-8D8C-4E6927DE7865}" type="presParOf" srcId="{727B30DF-8AD9-4F8C-9A6B-0EBABF87BC57}" destId="{42FC08AF-74C0-4F4A-8782-36CBF78026EE}" srcOrd="5" destOrd="0" presId="urn:microsoft.com/office/officeart/2018/2/layout/IconVerticalSolidList"/>
    <dgm:cxn modelId="{B5246376-AF34-4028-9C64-5319852296F1}" type="presParOf" srcId="{727B30DF-8AD9-4F8C-9A6B-0EBABF87BC57}" destId="{8A92A14F-CC0E-4594-ABB9-E6162E8CABB2}" srcOrd="6" destOrd="0" presId="urn:microsoft.com/office/officeart/2018/2/layout/IconVerticalSolidList"/>
    <dgm:cxn modelId="{C3B09536-7D99-44E9-9541-98DACB069C7F}" type="presParOf" srcId="{8A92A14F-CC0E-4594-ABB9-E6162E8CABB2}" destId="{09E732AE-4A07-488D-86A6-E78F774B2A2C}" srcOrd="0" destOrd="0" presId="urn:microsoft.com/office/officeart/2018/2/layout/IconVerticalSolidList"/>
    <dgm:cxn modelId="{DD4A3995-6E4D-40FC-852A-C6221EEA49BE}" type="presParOf" srcId="{8A92A14F-CC0E-4594-ABB9-E6162E8CABB2}" destId="{E4B66C32-F930-48BF-AFDF-1DC631CD70BD}" srcOrd="1" destOrd="0" presId="urn:microsoft.com/office/officeart/2018/2/layout/IconVerticalSolidList"/>
    <dgm:cxn modelId="{1410B9DC-3D8C-474E-87A9-91212FE10DD3}" type="presParOf" srcId="{8A92A14F-CC0E-4594-ABB9-E6162E8CABB2}" destId="{38D31AE1-6ECF-464C-852B-48182AC71CBA}" srcOrd="2" destOrd="0" presId="urn:microsoft.com/office/officeart/2018/2/layout/IconVerticalSolidList"/>
    <dgm:cxn modelId="{7979F460-452E-4B86-8099-A17C12EACA92}" type="presParOf" srcId="{8A92A14F-CC0E-4594-ABB9-E6162E8CABB2}" destId="{791C993D-8A35-4059-A86B-D42758B2640A}"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BC42E23-42ED-42C5-A9F7-617F786DEB5A}">
      <dsp:nvSpPr>
        <dsp:cNvPr id="0" name=""/>
        <dsp:cNvSpPr/>
      </dsp:nvSpPr>
      <dsp:spPr>
        <a:xfrm>
          <a:off x="0" y="2439"/>
          <a:ext cx="6301601" cy="123661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0E8A6D6-9490-45DB-A5EC-6E95BA150EBE}">
      <dsp:nvSpPr>
        <dsp:cNvPr id="0" name=""/>
        <dsp:cNvSpPr/>
      </dsp:nvSpPr>
      <dsp:spPr>
        <a:xfrm>
          <a:off x="374076" y="280678"/>
          <a:ext cx="680139" cy="68013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A02FF54-2CA5-4D5E-B540-0C1FDD82C83D}">
      <dsp:nvSpPr>
        <dsp:cNvPr id="0" name=""/>
        <dsp:cNvSpPr/>
      </dsp:nvSpPr>
      <dsp:spPr>
        <a:xfrm>
          <a:off x="1428292" y="2439"/>
          <a:ext cx="4873308" cy="12366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0875" tIns="130875" rIns="130875" bIns="130875" numCol="1" spcCol="1270" anchor="ctr" anchorCtr="0">
          <a:noAutofit/>
        </a:bodyPr>
        <a:lstStyle/>
        <a:p>
          <a:pPr marL="0" lvl="0" indent="0" algn="l" defTabSz="977900">
            <a:lnSpc>
              <a:spcPct val="90000"/>
            </a:lnSpc>
            <a:spcBef>
              <a:spcPct val="0"/>
            </a:spcBef>
            <a:spcAft>
              <a:spcPct val="35000"/>
            </a:spcAft>
            <a:buNone/>
          </a:pPr>
          <a:r>
            <a:rPr lang="en-US" sz="2200" kern="1200"/>
            <a:t>Problem </a:t>
          </a:r>
        </a:p>
      </dsp:txBody>
      <dsp:txXfrm>
        <a:off x="1428292" y="2439"/>
        <a:ext cx="4873308" cy="1236616"/>
      </dsp:txXfrm>
    </dsp:sp>
    <dsp:sp modelId="{6D8A2E8D-CF69-4C9E-90AC-0D2DF4AE2270}">
      <dsp:nvSpPr>
        <dsp:cNvPr id="0" name=""/>
        <dsp:cNvSpPr/>
      </dsp:nvSpPr>
      <dsp:spPr>
        <a:xfrm>
          <a:off x="0" y="1548210"/>
          <a:ext cx="6301601" cy="123661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FE2FAA9-3BD6-441A-8A62-A0857CAA1984}">
      <dsp:nvSpPr>
        <dsp:cNvPr id="0" name=""/>
        <dsp:cNvSpPr/>
      </dsp:nvSpPr>
      <dsp:spPr>
        <a:xfrm>
          <a:off x="374076" y="1826449"/>
          <a:ext cx="680139" cy="68013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8E25021-E193-4732-B8BB-1F12D8203144}">
      <dsp:nvSpPr>
        <dsp:cNvPr id="0" name=""/>
        <dsp:cNvSpPr/>
      </dsp:nvSpPr>
      <dsp:spPr>
        <a:xfrm>
          <a:off x="1428292" y="1548210"/>
          <a:ext cx="4873308" cy="12366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0875" tIns="130875" rIns="130875" bIns="130875" numCol="1" spcCol="1270" anchor="ctr" anchorCtr="0">
          <a:noAutofit/>
        </a:bodyPr>
        <a:lstStyle/>
        <a:p>
          <a:pPr marL="0" lvl="0" indent="0" algn="l" defTabSz="977900">
            <a:lnSpc>
              <a:spcPct val="90000"/>
            </a:lnSpc>
            <a:spcBef>
              <a:spcPct val="0"/>
            </a:spcBef>
            <a:spcAft>
              <a:spcPct val="35000"/>
            </a:spcAft>
            <a:buNone/>
          </a:pPr>
          <a:r>
            <a:rPr lang="en-US" sz="2200" kern="1200"/>
            <a:t>Solution </a:t>
          </a:r>
        </a:p>
      </dsp:txBody>
      <dsp:txXfrm>
        <a:off x="1428292" y="1548210"/>
        <a:ext cx="4873308" cy="1236616"/>
      </dsp:txXfrm>
    </dsp:sp>
    <dsp:sp modelId="{CEC5108F-2567-4A67-9AA5-FED990B453A0}">
      <dsp:nvSpPr>
        <dsp:cNvPr id="0" name=""/>
        <dsp:cNvSpPr/>
      </dsp:nvSpPr>
      <dsp:spPr>
        <a:xfrm>
          <a:off x="0" y="3093981"/>
          <a:ext cx="6301601" cy="123661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411E7B7-E863-460F-8CFA-B3733B199526}">
      <dsp:nvSpPr>
        <dsp:cNvPr id="0" name=""/>
        <dsp:cNvSpPr/>
      </dsp:nvSpPr>
      <dsp:spPr>
        <a:xfrm>
          <a:off x="374076" y="3372220"/>
          <a:ext cx="680139" cy="68013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DE26476-2D4C-41D0-92F9-6164B0A0566D}">
      <dsp:nvSpPr>
        <dsp:cNvPr id="0" name=""/>
        <dsp:cNvSpPr/>
      </dsp:nvSpPr>
      <dsp:spPr>
        <a:xfrm>
          <a:off x="1428292" y="3093981"/>
          <a:ext cx="4873308" cy="12366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0875" tIns="130875" rIns="130875" bIns="130875" numCol="1" spcCol="1270" anchor="ctr" anchorCtr="0">
          <a:noAutofit/>
        </a:bodyPr>
        <a:lstStyle/>
        <a:p>
          <a:pPr marL="0" lvl="0" indent="0" algn="l" defTabSz="977900">
            <a:lnSpc>
              <a:spcPct val="90000"/>
            </a:lnSpc>
            <a:spcBef>
              <a:spcPct val="0"/>
            </a:spcBef>
            <a:spcAft>
              <a:spcPct val="35000"/>
            </a:spcAft>
            <a:buNone/>
          </a:pPr>
          <a:r>
            <a:rPr lang="en-US" sz="2200" kern="1200"/>
            <a:t>USP (Unique Selling Proposition)</a:t>
          </a:r>
        </a:p>
      </dsp:txBody>
      <dsp:txXfrm>
        <a:off x="1428292" y="3093981"/>
        <a:ext cx="4873308" cy="1236616"/>
      </dsp:txXfrm>
    </dsp:sp>
    <dsp:sp modelId="{09E732AE-4A07-488D-86A6-E78F774B2A2C}">
      <dsp:nvSpPr>
        <dsp:cNvPr id="0" name=""/>
        <dsp:cNvSpPr/>
      </dsp:nvSpPr>
      <dsp:spPr>
        <a:xfrm>
          <a:off x="0" y="4639752"/>
          <a:ext cx="6301601" cy="123661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4B66C32-F930-48BF-AFDF-1DC631CD70BD}">
      <dsp:nvSpPr>
        <dsp:cNvPr id="0" name=""/>
        <dsp:cNvSpPr/>
      </dsp:nvSpPr>
      <dsp:spPr>
        <a:xfrm>
          <a:off x="374076" y="4917991"/>
          <a:ext cx="680139" cy="68013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91C993D-8A35-4059-A86B-D42758B2640A}">
      <dsp:nvSpPr>
        <dsp:cNvPr id="0" name=""/>
        <dsp:cNvSpPr/>
      </dsp:nvSpPr>
      <dsp:spPr>
        <a:xfrm>
          <a:off x="1428292" y="4639752"/>
          <a:ext cx="4873308" cy="12366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0875" tIns="130875" rIns="130875" bIns="130875" numCol="1" spcCol="1270" anchor="ctr" anchorCtr="0">
          <a:noAutofit/>
        </a:bodyPr>
        <a:lstStyle/>
        <a:p>
          <a:pPr marL="0" lvl="0" indent="0" algn="l" defTabSz="977900">
            <a:lnSpc>
              <a:spcPct val="90000"/>
            </a:lnSpc>
            <a:spcBef>
              <a:spcPct val="0"/>
            </a:spcBef>
            <a:spcAft>
              <a:spcPct val="35000"/>
            </a:spcAft>
            <a:buNone/>
          </a:pPr>
          <a:r>
            <a:rPr lang="en-US" sz="2200" kern="1200"/>
            <a:t>Industry Analysis </a:t>
          </a:r>
        </a:p>
      </dsp:txBody>
      <dsp:txXfrm>
        <a:off x="1428292" y="4639752"/>
        <a:ext cx="4873308" cy="1236616"/>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C66EC2E-6906-4228-A543-DD91CDD425B2}" type="datetimeFigureOut">
              <a:rPr lang="en-GB" smtClean="0"/>
              <a:t>13/03/2024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FCB792-65E0-4639-B3D7-CDD923FD2DD2}" type="slidenum">
              <a:rPr lang="en-GB" smtClean="0"/>
              <a:t>‹#›</a:t>
            </a:fld>
            <a:endParaRPr lang="en-GB"/>
          </a:p>
        </p:txBody>
      </p:sp>
    </p:spTree>
    <p:extLst>
      <p:ext uri="{BB962C8B-B14F-4D97-AF65-F5344CB8AC3E}">
        <p14:creationId xmlns:p14="http://schemas.microsoft.com/office/powerpoint/2010/main" val="30530532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DFCB792-65E0-4639-B3D7-CDD923FD2DD2}" type="slidenum">
              <a:rPr lang="en-GB" smtClean="0"/>
              <a:t>8</a:t>
            </a:fld>
            <a:endParaRPr lang="en-GB"/>
          </a:p>
        </p:txBody>
      </p:sp>
    </p:spTree>
    <p:extLst>
      <p:ext uri="{BB962C8B-B14F-4D97-AF65-F5344CB8AC3E}">
        <p14:creationId xmlns:p14="http://schemas.microsoft.com/office/powerpoint/2010/main" val="844901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7">
            <a:extLst>
              <a:ext uri="{FF2B5EF4-FFF2-40B4-BE49-F238E27FC236}">
                <a16:creationId xmlns:a16="http://schemas.microsoft.com/office/drawing/2014/main" id="{0D902103-0626-3467-520C-5E5FF1FBF32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cs typeface="Arial" panose="020B0604020202020204" pitchFamily="34" charset="0"/>
              </a:defRPr>
            </a:lvl1pPr>
            <a:lvl2pPr marL="742950" indent="-285750">
              <a:spcBef>
                <a:spcPct val="30000"/>
              </a:spcBef>
              <a:defRPr sz="1200">
                <a:solidFill>
                  <a:schemeClr val="tx1"/>
                </a:solidFill>
                <a:latin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a:spcBef>
                <a:spcPct val="0"/>
              </a:spcBef>
            </a:pPr>
            <a:fld id="{18A44DC5-F9D0-4B30-AE28-9A3EA826BEA8}" type="slidenum">
              <a:rPr lang="en-US" altLang="en-US"/>
              <a:pPr>
                <a:spcBef>
                  <a:spcPct val="0"/>
                </a:spcBef>
              </a:pPr>
              <a:t>20</a:t>
            </a:fld>
            <a:endParaRPr lang="en-US" altLang="en-US"/>
          </a:p>
        </p:txBody>
      </p:sp>
      <p:sp>
        <p:nvSpPr>
          <p:cNvPr id="151555" name="Rectangle 2">
            <a:extLst>
              <a:ext uri="{FF2B5EF4-FFF2-40B4-BE49-F238E27FC236}">
                <a16:creationId xmlns:a16="http://schemas.microsoft.com/office/drawing/2014/main" id="{3F9AF3E7-2409-66D3-8DB7-0786DB5C0135}"/>
              </a:ext>
            </a:extLst>
          </p:cNvPr>
          <p:cNvSpPr>
            <a:spLocks noGrp="1" noRot="1" noChangeAspect="1" noChangeArrowheads="1" noTextEdit="1"/>
          </p:cNvSpPr>
          <p:nvPr>
            <p:ph type="sldImg"/>
          </p:nvPr>
        </p:nvSpPr>
        <p:spPr>
          <a:ln/>
        </p:spPr>
      </p:sp>
      <p:sp>
        <p:nvSpPr>
          <p:cNvPr id="151556" name="Rectangle 3">
            <a:extLst>
              <a:ext uri="{FF2B5EF4-FFF2-40B4-BE49-F238E27FC236}">
                <a16:creationId xmlns:a16="http://schemas.microsoft.com/office/drawing/2014/main" id="{A99EA282-22D5-875F-934C-BBA63C151C8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cs typeface="Arial" panose="020B0604020202020204"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a:extLst>
              <a:ext uri="{FF2B5EF4-FFF2-40B4-BE49-F238E27FC236}">
                <a16:creationId xmlns:a16="http://schemas.microsoft.com/office/drawing/2014/main" id="{32637DD7-288E-85BD-5D93-8DA686DD8D3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cs typeface="Arial" panose="020B0604020202020204" pitchFamily="34" charset="0"/>
              </a:defRPr>
            </a:lvl1pPr>
            <a:lvl2pPr marL="742950" indent="-285750">
              <a:spcBef>
                <a:spcPct val="30000"/>
              </a:spcBef>
              <a:defRPr sz="1200">
                <a:solidFill>
                  <a:schemeClr val="tx1"/>
                </a:solidFill>
                <a:latin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a:spcBef>
                <a:spcPct val="0"/>
              </a:spcBef>
            </a:pPr>
            <a:fld id="{C9C741A6-A46B-43B5-AF2A-B8E944628B06}" type="slidenum">
              <a:rPr lang="en-US" altLang="en-US"/>
              <a:pPr>
                <a:spcBef>
                  <a:spcPct val="0"/>
                </a:spcBef>
              </a:pPr>
              <a:t>11</a:t>
            </a:fld>
            <a:endParaRPr lang="en-US" altLang="en-US"/>
          </a:p>
        </p:txBody>
      </p:sp>
      <p:sp>
        <p:nvSpPr>
          <p:cNvPr id="114691" name="Rectangle 2">
            <a:extLst>
              <a:ext uri="{FF2B5EF4-FFF2-40B4-BE49-F238E27FC236}">
                <a16:creationId xmlns:a16="http://schemas.microsoft.com/office/drawing/2014/main" id="{86556E88-0577-079D-46B4-336BD341662A}"/>
              </a:ext>
            </a:extLst>
          </p:cNvPr>
          <p:cNvSpPr>
            <a:spLocks noGrp="1" noRot="1" noChangeAspect="1" noChangeArrowheads="1" noTextEdit="1"/>
          </p:cNvSpPr>
          <p:nvPr>
            <p:ph type="sldImg"/>
          </p:nvPr>
        </p:nvSpPr>
        <p:spPr>
          <a:ln/>
        </p:spPr>
      </p:sp>
      <p:sp>
        <p:nvSpPr>
          <p:cNvPr id="114692" name="Rectangle 3">
            <a:extLst>
              <a:ext uri="{FF2B5EF4-FFF2-40B4-BE49-F238E27FC236}">
                <a16:creationId xmlns:a16="http://schemas.microsoft.com/office/drawing/2014/main" id="{592DCFD7-DFEF-21A1-215C-2D22D0EC5A9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cs typeface="Arial" panose="020B0604020202020204" pitchFamily="34"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7">
            <a:extLst>
              <a:ext uri="{FF2B5EF4-FFF2-40B4-BE49-F238E27FC236}">
                <a16:creationId xmlns:a16="http://schemas.microsoft.com/office/drawing/2014/main" id="{A9C2ADCA-F926-ABD6-C14A-9607CB5CCF0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cs typeface="Arial" panose="020B0604020202020204" pitchFamily="34" charset="0"/>
              </a:defRPr>
            </a:lvl1pPr>
            <a:lvl2pPr marL="742950" indent="-285750">
              <a:spcBef>
                <a:spcPct val="30000"/>
              </a:spcBef>
              <a:defRPr sz="1200">
                <a:solidFill>
                  <a:schemeClr val="tx1"/>
                </a:solidFill>
                <a:latin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a:spcBef>
                <a:spcPct val="0"/>
              </a:spcBef>
            </a:pPr>
            <a:fld id="{736B96BE-0BAA-4EC8-B7E4-65A37470661D}" type="slidenum">
              <a:rPr lang="en-US" altLang="en-US"/>
              <a:pPr>
                <a:spcBef>
                  <a:spcPct val="0"/>
                </a:spcBef>
              </a:pPr>
              <a:t>12</a:t>
            </a:fld>
            <a:endParaRPr lang="en-US" altLang="en-US"/>
          </a:p>
        </p:txBody>
      </p:sp>
      <p:sp>
        <p:nvSpPr>
          <p:cNvPr id="120835" name="Rectangle 2">
            <a:extLst>
              <a:ext uri="{FF2B5EF4-FFF2-40B4-BE49-F238E27FC236}">
                <a16:creationId xmlns:a16="http://schemas.microsoft.com/office/drawing/2014/main" id="{9AE051F8-C3DE-859B-EFE9-5677EFF671D7}"/>
              </a:ext>
            </a:extLst>
          </p:cNvPr>
          <p:cNvSpPr>
            <a:spLocks noGrp="1" noRot="1" noChangeAspect="1" noChangeArrowheads="1" noTextEdit="1"/>
          </p:cNvSpPr>
          <p:nvPr>
            <p:ph type="sldImg"/>
          </p:nvPr>
        </p:nvSpPr>
        <p:spPr>
          <a:ln/>
        </p:spPr>
      </p:sp>
      <p:sp>
        <p:nvSpPr>
          <p:cNvPr id="120836" name="Rectangle 3">
            <a:extLst>
              <a:ext uri="{FF2B5EF4-FFF2-40B4-BE49-F238E27FC236}">
                <a16:creationId xmlns:a16="http://schemas.microsoft.com/office/drawing/2014/main" id="{E3E33AE6-A18E-E8DC-5B7A-660CA9B3A95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Arial" panose="020B0604020202020204" pitchFamily="34" charset="0"/>
                <a:cs typeface="Arial" panose="020B0604020202020204" pitchFamily="34" charset="0"/>
              </a:rPr>
              <a:t>Loyalty is considered as a barrier to entry because some organisations have high degrees of brand loyalty and their consumers stay loyal to a product and their chosen organisation. The consumer becomes attached to the brand over time (Shugan, 2005)</a:t>
            </a:r>
          </a:p>
          <a:p>
            <a:pPr eaLnBrk="1" hangingPunct="1"/>
            <a:endParaRPr lang="en-US" altLang="en-US">
              <a:latin typeface="Arial" panose="020B0604020202020204" pitchFamily="34" charset="0"/>
              <a:cs typeface="Arial" panose="020B0604020202020204" pitchFamily="34" charset="0"/>
            </a:endParaRPr>
          </a:p>
          <a:p>
            <a:pPr eaLnBrk="1" hangingPunct="1"/>
            <a:r>
              <a:rPr lang="en-GB" altLang="en-US">
                <a:latin typeface="Arial" panose="020B0604020202020204" pitchFamily="34" charset="0"/>
                <a:cs typeface="Arial" panose="020B0604020202020204" pitchFamily="34" charset="0"/>
              </a:rPr>
              <a:t>Capital requirements create barriers because organisations require financial resources to operate such as infrastructure, employees, research and development, advertising and sales</a:t>
            </a:r>
            <a:endParaRPr lang="en-US" altLang="en-US">
              <a:latin typeface="Arial" panose="020B0604020202020204" pitchFamily="34" charset="0"/>
              <a:cs typeface="Arial" panose="020B0604020202020204" pitchFamily="34"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7">
            <a:extLst>
              <a:ext uri="{FF2B5EF4-FFF2-40B4-BE49-F238E27FC236}">
                <a16:creationId xmlns:a16="http://schemas.microsoft.com/office/drawing/2014/main" id="{E50BDDC9-EE07-6849-C51A-6E51CCAFE28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cs typeface="Arial" panose="020B0604020202020204" pitchFamily="34" charset="0"/>
              </a:defRPr>
            </a:lvl1pPr>
            <a:lvl2pPr marL="742950" indent="-285750">
              <a:spcBef>
                <a:spcPct val="30000"/>
              </a:spcBef>
              <a:defRPr sz="1200">
                <a:solidFill>
                  <a:schemeClr val="tx1"/>
                </a:solidFill>
                <a:latin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a:spcBef>
                <a:spcPct val="0"/>
              </a:spcBef>
            </a:pPr>
            <a:fld id="{27526E08-CD3D-4E86-A247-35A8EA3A54C8}" type="slidenum">
              <a:rPr lang="en-US" altLang="en-US"/>
              <a:pPr>
                <a:spcBef>
                  <a:spcPct val="0"/>
                </a:spcBef>
              </a:pPr>
              <a:t>13</a:t>
            </a:fld>
            <a:endParaRPr lang="en-US" altLang="en-US"/>
          </a:p>
        </p:txBody>
      </p:sp>
      <p:sp>
        <p:nvSpPr>
          <p:cNvPr id="124931" name="Rectangle 2">
            <a:extLst>
              <a:ext uri="{FF2B5EF4-FFF2-40B4-BE49-F238E27FC236}">
                <a16:creationId xmlns:a16="http://schemas.microsoft.com/office/drawing/2014/main" id="{FD30DA18-1F8F-9005-A140-2FD6E55BB7A0}"/>
              </a:ext>
            </a:extLst>
          </p:cNvPr>
          <p:cNvSpPr>
            <a:spLocks noGrp="1" noRot="1" noChangeAspect="1" noChangeArrowheads="1" noTextEdit="1"/>
          </p:cNvSpPr>
          <p:nvPr>
            <p:ph type="sldImg"/>
          </p:nvPr>
        </p:nvSpPr>
        <p:spPr>
          <a:ln/>
        </p:spPr>
      </p:sp>
      <p:sp>
        <p:nvSpPr>
          <p:cNvPr id="124932" name="Rectangle 3">
            <a:extLst>
              <a:ext uri="{FF2B5EF4-FFF2-40B4-BE49-F238E27FC236}">
                <a16:creationId xmlns:a16="http://schemas.microsoft.com/office/drawing/2014/main" id="{6ABFCC44-A730-0A13-6413-0ABA8A83A84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GB" altLang="en-US">
                <a:latin typeface="Arial" panose="020B0604020202020204" pitchFamily="34" charset="0"/>
                <a:cs typeface="Arial" panose="020B0604020202020204" pitchFamily="34" charset="0"/>
              </a:rPr>
              <a:t>An example of such extreme buying power in the UK is the dominant supermarkets, Tesco, Sainsbury's, Morrison's and Asda (known as the ‘Big 4’). The Big 4 are able to exert great power over their suppliers, for example, what food is grown and how it is processed and packaged (Consumers International, 2012). </a:t>
            </a:r>
            <a:endParaRPr lang="en-US" altLang="en-US">
              <a:latin typeface="Arial" panose="020B0604020202020204" pitchFamily="34" charset="0"/>
              <a:cs typeface="Arial" panose="020B0604020202020204" pitchFamily="34"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7">
            <a:extLst>
              <a:ext uri="{FF2B5EF4-FFF2-40B4-BE49-F238E27FC236}">
                <a16:creationId xmlns:a16="http://schemas.microsoft.com/office/drawing/2014/main" id="{E23E9679-C150-DD4D-DC53-535753EE102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cs typeface="Arial" panose="020B0604020202020204" pitchFamily="34" charset="0"/>
              </a:defRPr>
            </a:lvl1pPr>
            <a:lvl2pPr marL="742950" indent="-285750">
              <a:spcBef>
                <a:spcPct val="30000"/>
              </a:spcBef>
              <a:defRPr sz="1200">
                <a:solidFill>
                  <a:schemeClr val="tx1"/>
                </a:solidFill>
                <a:latin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a:spcBef>
                <a:spcPct val="0"/>
              </a:spcBef>
            </a:pPr>
            <a:fld id="{3C28CE4E-D6D1-4A9D-B647-E5F7A05955B2}" type="slidenum">
              <a:rPr lang="en-US" altLang="en-US"/>
              <a:pPr>
                <a:spcBef>
                  <a:spcPct val="0"/>
                </a:spcBef>
              </a:pPr>
              <a:t>14</a:t>
            </a:fld>
            <a:endParaRPr lang="en-US" altLang="en-US"/>
          </a:p>
        </p:txBody>
      </p:sp>
      <p:sp>
        <p:nvSpPr>
          <p:cNvPr id="131075" name="Rectangle 2">
            <a:extLst>
              <a:ext uri="{FF2B5EF4-FFF2-40B4-BE49-F238E27FC236}">
                <a16:creationId xmlns:a16="http://schemas.microsoft.com/office/drawing/2014/main" id="{B0208C64-7255-CCA5-74EE-F2DEC7A6187F}"/>
              </a:ext>
            </a:extLst>
          </p:cNvPr>
          <p:cNvSpPr>
            <a:spLocks noGrp="1" noRot="1" noChangeAspect="1" noChangeArrowheads="1" noTextEdit="1"/>
          </p:cNvSpPr>
          <p:nvPr>
            <p:ph type="sldImg"/>
          </p:nvPr>
        </p:nvSpPr>
        <p:spPr>
          <a:ln/>
        </p:spPr>
      </p:sp>
      <p:sp>
        <p:nvSpPr>
          <p:cNvPr id="131076" name="Rectangle 3">
            <a:extLst>
              <a:ext uri="{FF2B5EF4-FFF2-40B4-BE49-F238E27FC236}">
                <a16:creationId xmlns:a16="http://schemas.microsoft.com/office/drawing/2014/main" id="{4FD6C724-02A6-45D8-5138-34EE61F5AE1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GB" altLang="en-US" dirty="0">
                <a:latin typeface="Arial" panose="020B0604020202020204" pitchFamily="34" charset="0"/>
                <a:cs typeface="Arial" panose="020B0604020202020204" pitchFamily="34" charset="0"/>
              </a:rPr>
              <a:t>An interesting example of supplier power is fast food restaurants. Fast food restaurants depend heavily on their suppliers for the basics of making their business successful - food products, packaging, furniture, napkins, crockery etc. </a:t>
            </a:r>
          </a:p>
          <a:p>
            <a:pPr eaLnBrk="1" hangingPunct="1"/>
            <a:endParaRPr lang="en-GB" altLang="en-US" dirty="0">
              <a:latin typeface="Arial" panose="020B0604020202020204" pitchFamily="34" charset="0"/>
              <a:cs typeface="Arial" panose="020B0604020202020204" pitchFamily="34" charset="0"/>
            </a:endParaRPr>
          </a:p>
          <a:p>
            <a:pPr eaLnBrk="1" hangingPunct="1"/>
            <a:r>
              <a:rPr lang="en-GB" altLang="en-US" dirty="0">
                <a:latin typeface="Arial" panose="020B0604020202020204" pitchFamily="34" charset="0"/>
                <a:cs typeface="Arial" panose="020B0604020202020204" pitchFamily="34" charset="0"/>
              </a:rPr>
              <a:t>Given this, potential new entrants to the fast food industry should then consider the level of influence and bargaining power of their suppliers because if the suppliers have high levels of influence in the industry, then future projections and growth strategies need to be accounted for due to the likelihood of price increases.</a:t>
            </a:r>
            <a:endParaRPr lang="en-US" altLang="en-US" dirty="0">
              <a:latin typeface="Arial" panose="020B0604020202020204" pitchFamily="34" charset="0"/>
              <a:cs typeface="Arial" panose="020B0604020202020204" pitchFamily="34"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7">
            <a:extLst>
              <a:ext uri="{FF2B5EF4-FFF2-40B4-BE49-F238E27FC236}">
                <a16:creationId xmlns:a16="http://schemas.microsoft.com/office/drawing/2014/main" id="{2D9D949F-B453-3F6C-ECF1-26E2D6D393C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cs typeface="Arial" panose="020B0604020202020204" pitchFamily="34" charset="0"/>
              </a:defRPr>
            </a:lvl1pPr>
            <a:lvl2pPr marL="742950" indent="-285750">
              <a:spcBef>
                <a:spcPct val="30000"/>
              </a:spcBef>
              <a:defRPr sz="1200">
                <a:solidFill>
                  <a:schemeClr val="tx1"/>
                </a:solidFill>
                <a:latin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a:spcBef>
                <a:spcPct val="0"/>
              </a:spcBef>
            </a:pPr>
            <a:fld id="{87F07C9E-A8D4-4899-934C-1A5C04C2C143}" type="slidenum">
              <a:rPr lang="en-US" altLang="en-US"/>
              <a:pPr>
                <a:spcBef>
                  <a:spcPct val="0"/>
                </a:spcBef>
              </a:pPr>
              <a:t>15</a:t>
            </a:fld>
            <a:endParaRPr lang="en-US" altLang="en-US"/>
          </a:p>
        </p:txBody>
      </p:sp>
      <p:sp>
        <p:nvSpPr>
          <p:cNvPr id="137219" name="Rectangle 2">
            <a:extLst>
              <a:ext uri="{FF2B5EF4-FFF2-40B4-BE49-F238E27FC236}">
                <a16:creationId xmlns:a16="http://schemas.microsoft.com/office/drawing/2014/main" id="{67FFE722-B726-A953-6DE8-E2EA160DF3F0}"/>
              </a:ext>
            </a:extLst>
          </p:cNvPr>
          <p:cNvSpPr>
            <a:spLocks noGrp="1" noRot="1" noChangeAspect="1" noChangeArrowheads="1" noTextEdit="1"/>
          </p:cNvSpPr>
          <p:nvPr>
            <p:ph type="sldImg"/>
          </p:nvPr>
        </p:nvSpPr>
        <p:spPr>
          <a:ln/>
        </p:spPr>
      </p:sp>
      <p:sp>
        <p:nvSpPr>
          <p:cNvPr id="137220" name="Rectangle 3">
            <a:extLst>
              <a:ext uri="{FF2B5EF4-FFF2-40B4-BE49-F238E27FC236}">
                <a16:creationId xmlns:a16="http://schemas.microsoft.com/office/drawing/2014/main" id="{58042E10-C951-3E17-3231-E65B8910B22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cs typeface="Arial" panose="020B0604020202020204" pitchFamily="34"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7">
            <a:extLst>
              <a:ext uri="{FF2B5EF4-FFF2-40B4-BE49-F238E27FC236}">
                <a16:creationId xmlns:a16="http://schemas.microsoft.com/office/drawing/2014/main" id="{A400FFB7-D35F-2900-F1C2-B51D4257B28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cs typeface="Arial" panose="020B0604020202020204" pitchFamily="34" charset="0"/>
              </a:defRPr>
            </a:lvl1pPr>
            <a:lvl2pPr marL="742950" indent="-285750">
              <a:spcBef>
                <a:spcPct val="30000"/>
              </a:spcBef>
              <a:defRPr sz="1200">
                <a:solidFill>
                  <a:schemeClr val="tx1"/>
                </a:solidFill>
                <a:latin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a:spcBef>
                <a:spcPct val="0"/>
              </a:spcBef>
            </a:pPr>
            <a:fld id="{2EDB0E1D-73E4-44DE-AD16-5621F36A4EBD}" type="slidenum">
              <a:rPr lang="en-US" altLang="en-US"/>
              <a:pPr>
                <a:spcBef>
                  <a:spcPct val="0"/>
                </a:spcBef>
              </a:pPr>
              <a:t>17</a:t>
            </a:fld>
            <a:endParaRPr lang="en-US" altLang="en-US"/>
          </a:p>
        </p:txBody>
      </p:sp>
      <p:sp>
        <p:nvSpPr>
          <p:cNvPr id="145411" name="Rectangle 2">
            <a:extLst>
              <a:ext uri="{FF2B5EF4-FFF2-40B4-BE49-F238E27FC236}">
                <a16:creationId xmlns:a16="http://schemas.microsoft.com/office/drawing/2014/main" id="{20344319-4B11-89F0-D437-D847FA50F40C}"/>
              </a:ext>
            </a:extLst>
          </p:cNvPr>
          <p:cNvSpPr>
            <a:spLocks noGrp="1" noRot="1" noChangeAspect="1" noChangeArrowheads="1" noTextEdit="1"/>
          </p:cNvSpPr>
          <p:nvPr>
            <p:ph type="sldImg"/>
          </p:nvPr>
        </p:nvSpPr>
        <p:spPr>
          <a:ln/>
        </p:spPr>
      </p:sp>
      <p:sp>
        <p:nvSpPr>
          <p:cNvPr id="145412" name="Rectangle 3">
            <a:extLst>
              <a:ext uri="{FF2B5EF4-FFF2-40B4-BE49-F238E27FC236}">
                <a16:creationId xmlns:a16="http://schemas.microsoft.com/office/drawing/2014/main" id="{AD343225-3D1F-958B-DE2F-344216B57E0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cs typeface="Arial" panose="020B0604020202020204" pitchFamily="34"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7">
            <a:extLst>
              <a:ext uri="{FF2B5EF4-FFF2-40B4-BE49-F238E27FC236}">
                <a16:creationId xmlns:a16="http://schemas.microsoft.com/office/drawing/2014/main" id="{6861A52D-217C-F65A-7EA8-62588FBDA8F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cs typeface="Arial" panose="020B0604020202020204" pitchFamily="34" charset="0"/>
              </a:defRPr>
            </a:lvl1pPr>
            <a:lvl2pPr marL="742950" indent="-285750">
              <a:spcBef>
                <a:spcPct val="30000"/>
              </a:spcBef>
              <a:defRPr sz="1200">
                <a:solidFill>
                  <a:schemeClr val="tx1"/>
                </a:solidFill>
                <a:latin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a:spcBef>
                <a:spcPct val="0"/>
              </a:spcBef>
            </a:pPr>
            <a:fld id="{704D85C3-D2AB-40BC-9CDA-6883E8650925}" type="slidenum">
              <a:rPr lang="en-US" altLang="en-US"/>
              <a:pPr>
                <a:spcBef>
                  <a:spcPct val="0"/>
                </a:spcBef>
              </a:pPr>
              <a:t>18</a:t>
            </a:fld>
            <a:endParaRPr lang="en-US" altLang="en-US"/>
          </a:p>
        </p:txBody>
      </p:sp>
      <p:sp>
        <p:nvSpPr>
          <p:cNvPr id="147459" name="Rectangle 2">
            <a:extLst>
              <a:ext uri="{FF2B5EF4-FFF2-40B4-BE49-F238E27FC236}">
                <a16:creationId xmlns:a16="http://schemas.microsoft.com/office/drawing/2014/main" id="{C9ECD720-2E52-1AEE-F74A-A74B808F3DF8}"/>
              </a:ext>
            </a:extLst>
          </p:cNvPr>
          <p:cNvSpPr>
            <a:spLocks noGrp="1" noRot="1" noChangeAspect="1" noChangeArrowheads="1" noTextEdit="1"/>
          </p:cNvSpPr>
          <p:nvPr>
            <p:ph type="sldImg"/>
          </p:nvPr>
        </p:nvSpPr>
        <p:spPr>
          <a:ln/>
        </p:spPr>
      </p:sp>
      <p:sp>
        <p:nvSpPr>
          <p:cNvPr id="147460" name="Rectangle 3">
            <a:extLst>
              <a:ext uri="{FF2B5EF4-FFF2-40B4-BE49-F238E27FC236}">
                <a16:creationId xmlns:a16="http://schemas.microsoft.com/office/drawing/2014/main" id="{0E7CEA2C-BFC0-B955-9643-20ECC007014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cs typeface="Arial" panose="020B0604020202020204" pitchFamily="34"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7">
            <a:extLst>
              <a:ext uri="{FF2B5EF4-FFF2-40B4-BE49-F238E27FC236}">
                <a16:creationId xmlns:a16="http://schemas.microsoft.com/office/drawing/2014/main" id="{3F71B4D4-0208-984C-045C-A7A0A89110C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cs typeface="Arial" panose="020B0604020202020204" pitchFamily="34" charset="0"/>
              </a:defRPr>
            </a:lvl1pPr>
            <a:lvl2pPr marL="742950" indent="-285750">
              <a:spcBef>
                <a:spcPct val="30000"/>
              </a:spcBef>
              <a:defRPr sz="1200">
                <a:solidFill>
                  <a:schemeClr val="tx1"/>
                </a:solidFill>
                <a:latin typeface="Arial" panose="020B0604020202020204" pitchFamily="34" charset="0"/>
                <a:cs typeface="Arial" panose="020B0604020202020204" pitchFamily="34" charset="0"/>
              </a:defRPr>
            </a:lvl2pPr>
            <a:lvl3pPr marL="1143000" indent="-228600">
              <a:spcBef>
                <a:spcPct val="30000"/>
              </a:spcBef>
              <a:defRPr sz="1200">
                <a:solidFill>
                  <a:schemeClr val="tx1"/>
                </a:solidFill>
                <a:latin typeface="Arial" panose="020B0604020202020204" pitchFamily="34" charset="0"/>
                <a:cs typeface="Arial" panose="020B0604020202020204" pitchFamily="34" charset="0"/>
              </a:defRPr>
            </a:lvl3pPr>
            <a:lvl4pPr marL="1600200" indent="-228600">
              <a:spcBef>
                <a:spcPct val="30000"/>
              </a:spcBef>
              <a:defRPr sz="1200">
                <a:solidFill>
                  <a:schemeClr val="tx1"/>
                </a:solidFill>
                <a:latin typeface="Arial" panose="020B0604020202020204" pitchFamily="34" charset="0"/>
                <a:cs typeface="Arial" panose="020B0604020202020204" pitchFamily="34" charset="0"/>
              </a:defRPr>
            </a:lvl4pPr>
            <a:lvl5pPr marL="2057400" indent="-228600">
              <a:spcBef>
                <a:spcPct val="30000"/>
              </a:spcBef>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cs typeface="Arial" panose="020B0604020202020204" pitchFamily="34" charset="0"/>
              </a:defRPr>
            </a:lvl9pPr>
          </a:lstStyle>
          <a:p>
            <a:pPr>
              <a:spcBef>
                <a:spcPct val="0"/>
              </a:spcBef>
            </a:pPr>
            <a:fld id="{A77240B9-1CB9-4C7F-984A-CDC80AF98788}" type="slidenum">
              <a:rPr lang="en-US" altLang="en-US"/>
              <a:pPr>
                <a:spcBef>
                  <a:spcPct val="0"/>
                </a:spcBef>
              </a:pPr>
              <a:t>19</a:t>
            </a:fld>
            <a:endParaRPr lang="en-US" altLang="en-US"/>
          </a:p>
        </p:txBody>
      </p:sp>
      <p:sp>
        <p:nvSpPr>
          <p:cNvPr id="149507" name="Rectangle 2">
            <a:extLst>
              <a:ext uri="{FF2B5EF4-FFF2-40B4-BE49-F238E27FC236}">
                <a16:creationId xmlns:a16="http://schemas.microsoft.com/office/drawing/2014/main" id="{A7074054-1730-8AA5-7F2B-10FAA903C386}"/>
              </a:ext>
            </a:extLst>
          </p:cNvPr>
          <p:cNvSpPr>
            <a:spLocks noGrp="1" noRot="1" noChangeAspect="1" noChangeArrowheads="1" noTextEdit="1"/>
          </p:cNvSpPr>
          <p:nvPr>
            <p:ph type="sldImg"/>
          </p:nvPr>
        </p:nvSpPr>
        <p:spPr>
          <a:ln/>
        </p:spPr>
      </p:sp>
      <p:sp>
        <p:nvSpPr>
          <p:cNvPr id="149508" name="Rectangle 3">
            <a:extLst>
              <a:ext uri="{FF2B5EF4-FFF2-40B4-BE49-F238E27FC236}">
                <a16:creationId xmlns:a16="http://schemas.microsoft.com/office/drawing/2014/main" id="{204F6E5A-3609-1B16-600B-EDACED00C62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cs typeface="Arial" panose="020B0604020202020204"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15E22E-1F8C-D08A-ECBF-89A79817851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B1AE4CFA-603E-A6B8-68BB-0394B0065F5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EF7B10C4-4C6C-8DCA-C849-35224D86EF0A}"/>
              </a:ext>
            </a:extLst>
          </p:cNvPr>
          <p:cNvSpPr>
            <a:spLocks noGrp="1"/>
          </p:cNvSpPr>
          <p:nvPr>
            <p:ph type="dt" sz="half" idx="10"/>
          </p:nvPr>
        </p:nvSpPr>
        <p:spPr/>
        <p:txBody>
          <a:bodyPr/>
          <a:lstStyle/>
          <a:p>
            <a:fld id="{838E0C78-6767-4EA8-B1FE-9580A14D7820}" type="datetimeFigureOut">
              <a:rPr lang="en-GB" smtClean="0"/>
              <a:t>13/03/2024</a:t>
            </a:fld>
            <a:endParaRPr lang="en-GB"/>
          </a:p>
        </p:txBody>
      </p:sp>
      <p:sp>
        <p:nvSpPr>
          <p:cNvPr id="5" name="Footer Placeholder 4">
            <a:extLst>
              <a:ext uri="{FF2B5EF4-FFF2-40B4-BE49-F238E27FC236}">
                <a16:creationId xmlns:a16="http://schemas.microsoft.com/office/drawing/2014/main" id="{7638FBA9-7293-63B9-D0C1-00B6F587BA8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F766478C-0B5F-B80E-009B-4B66B3824FB0}"/>
              </a:ext>
            </a:extLst>
          </p:cNvPr>
          <p:cNvSpPr>
            <a:spLocks noGrp="1"/>
          </p:cNvSpPr>
          <p:nvPr>
            <p:ph type="sldNum" sz="quarter" idx="12"/>
          </p:nvPr>
        </p:nvSpPr>
        <p:spPr/>
        <p:txBody>
          <a:bodyPr/>
          <a:lstStyle/>
          <a:p>
            <a:fld id="{5556E47F-8EBE-4D3C-805E-BD604E5B9BE5}" type="slidenum">
              <a:rPr lang="en-GB" smtClean="0"/>
              <a:t>‹#›</a:t>
            </a:fld>
            <a:endParaRPr lang="en-GB"/>
          </a:p>
        </p:txBody>
      </p:sp>
    </p:spTree>
    <p:extLst>
      <p:ext uri="{BB962C8B-B14F-4D97-AF65-F5344CB8AC3E}">
        <p14:creationId xmlns:p14="http://schemas.microsoft.com/office/powerpoint/2010/main" val="30912022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26083C-37A1-3020-A8B7-78E2DDA46C9F}"/>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C68E1C55-3572-8C00-784F-4A5D8F6C18E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1105B1F-9A9E-71D3-2EFA-A256852791FC}"/>
              </a:ext>
            </a:extLst>
          </p:cNvPr>
          <p:cNvSpPr>
            <a:spLocks noGrp="1"/>
          </p:cNvSpPr>
          <p:nvPr>
            <p:ph type="dt" sz="half" idx="10"/>
          </p:nvPr>
        </p:nvSpPr>
        <p:spPr/>
        <p:txBody>
          <a:bodyPr/>
          <a:lstStyle/>
          <a:p>
            <a:fld id="{838E0C78-6767-4EA8-B1FE-9580A14D7820}" type="datetimeFigureOut">
              <a:rPr lang="en-GB" smtClean="0"/>
              <a:t>13/03/2024</a:t>
            </a:fld>
            <a:endParaRPr lang="en-GB"/>
          </a:p>
        </p:txBody>
      </p:sp>
      <p:sp>
        <p:nvSpPr>
          <p:cNvPr id="5" name="Footer Placeholder 4">
            <a:extLst>
              <a:ext uri="{FF2B5EF4-FFF2-40B4-BE49-F238E27FC236}">
                <a16:creationId xmlns:a16="http://schemas.microsoft.com/office/drawing/2014/main" id="{6C3913A0-ABFE-3EF2-ADC8-F0B46A50633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7EC1EE5-3457-F461-E6B6-6EC463AF7EC8}"/>
              </a:ext>
            </a:extLst>
          </p:cNvPr>
          <p:cNvSpPr>
            <a:spLocks noGrp="1"/>
          </p:cNvSpPr>
          <p:nvPr>
            <p:ph type="sldNum" sz="quarter" idx="12"/>
          </p:nvPr>
        </p:nvSpPr>
        <p:spPr/>
        <p:txBody>
          <a:bodyPr/>
          <a:lstStyle/>
          <a:p>
            <a:fld id="{5556E47F-8EBE-4D3C-805E-BD604E5B9BE5}" type="slidenum">
              <a:rPr lang="en-GB" smtClean="0"/>
              <a:t>‹#›</a:t>
            </a:fld>
            <a:endParaRPr lang="en-GB"/>
          </a:p>
        </p:txBody>
      </p:sp>
    </p:spTree>
    <p:extLst>
      <p:ext uri="{BB962C8B-B14F-4D97-AF65-F5344CB8AC3E}">
        <p14:creationId xmlns:p14="http://schemas.microsoft.com/office/powerpoint/2010/main" val="37095648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2F66336-366C-4361-970E-CC1C9F0A11A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142CA8D3-760F-7675-722C-5BDE3805843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915C29C-2BEF-67C6-43EE-B72EB0168807}"/>
              </a:ext>
            </a:extLst>
          </p:cNvPr>
          <p:cNvSpPr>
            <a:spLocks noGrp="1"/>
          </p:cNvSpPr>
          <p:nvPr>
            <p:ph type="dt" sz="half" idx="10"/>
          </p:nvPr>
        </p:nvSpPr>
        <p:spPr/>
        <p:txBody>
          <a:bodyPr/>
          <a:lstStyle/>
          <a:p>
            <a:fld id="{838E0C78-6767-4EA8-B1FE-9580A14D7820}" type="datetimeFigureOut">
              <a:rPr lang="en-GB" smtClean="0"/>
              <a:t>13/03/2024</a:t>
            </a:fld>
            <a:endParaRPr lang="en-GB"/>
          </a:p>
        </p:txBody>
      </p:sp>
      <p:sp>
        <p:nvSpPr>
          <p:cNvPr id="5" name="Footer Placeholder 4">
            <a:extLst>
              <a:ext uri="{FF2B5EF4-FFF2-40B4-BE49-F238E27FC236}">
                <a16:creationId xmlns:a16="http://schemas.microsoft.com/office/drawing/2014/main" id="{13EA9F6F-CB37-F1AB-0ACB-C52C3663FA8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922D45A-9893-F75B-8627-A120E014EFE6}"/>
              </a:ext>
            </a:extLst>
          </p:cNvPr>
          <p:cNvSpPr>
            <a:spLocks noGrp="1"/>
          </p:cNvSpPr>
          <p:nvPr>
            <p:ph type="sldNum" sz="quarter" idx="12"/>
          </p:nvPr>
        </p:nvSpPr>
        <p:spPr/>
        <p:txBody>
          <a:bodyPr/>
          <a:lstStyle/>
          <a:p>
            <a:fld id="{5556E47F-8EBE-4D3C-805E-BD604E5B9BE5}" type="slidenum">
              <a:rPr lang="en-GB" smtClean="0"/>
              <a:t>‹#›</a:t>
            </a:fld>
            <a:endParaRPr lang="en-GB"/>
          </a:p>
        </p:txBody>
      </p:sp>
    </p:spTree>
    <p:extLst>
      <p:ext uri="{BB962C8B-B14F-4D97-AF65-F5344CB8AC3E}">
        <p14:creationId xmlns:p14="http://schemas.microsoft.com/office/powerpoint/2010/main" val="39418770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EB3A6C-2092-F097-778B-D987D81B20CF}"/>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67401E4A-91E2-EF45-EEDB-A08FCBB9B85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62382CD-FA5D-4AFA-6E9F-A394C545CB2D}"/>
              </a:ext>
            </a:extLst>
          </p:cNvPr>
          <p:cNvSpPr>
            <a:spLocks noGrp="1"/>
          </p:cNvSpPr>
          <p:nvPr>
            <p:ph type="dt" sz="half" idx="10"/>
          </p:nvPr>
        </p:nvSpPr>
        <p:spPr/>
        <p:txBody>
          <a:bodyPr/>
          <a:lstStyle/>
          <a:p>
            <a:fld id="{838E0C78-6767-4EA8-B1FE-9580A14D7820}" type="datetimeFigureOut">
              <a:rPr lang="en-GB" smtClean="0"/>
              <a:t>13/03/2024</a:t>
            </a:fld>
            <a:endParaRPr lang="en-GB"/>
          </a:p>
        </p:txBody>
      </p:sp>
      <p:sp>
        <p:nvSpPr>
          <p:cNvPr id="5" name="Footer Placeholder 4">
            <a:extLst>
              <a:ext uri="{FF2B5EF4-FFF2-40B4-BE49-F238E27FC236}">
                <a16:creationId xmlns:a16="http://schemas.microsoft.com/office/drawing/2014/main" id="{E9287810-A624-6697-8F7B-8298F289EED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AB06B28-7FBF-CA6D-7B59-9ECC45E7208B}"/>
              </a:ext>
            </a:extLst>
          </p:cNvPr>
          <p:cNvSpPr>
            <a:spLocks noGrp="1"/>
          </p:cNvSpPr>
          <p:nvPr>
            <p:ph type="sldNum" sz="quarter" idx="12"/>
          </p:nvPr>
        </p:nvSpPr>
        <p:spPr/>
        <p:txBody>
          <a:bodyPr/>
          <a:lstStyle/>
          <a:p>
            <a:fld id="{5556E47F-8EBE-4D3C-805E-BD604E5B9BE5}" type="slidenum">
              <a:rPr lang="en-GB" smtClean="0"/>
              <a:t>‹#›</a:t>
            </a:fld>
            <a:endParaRPr lang="en-GB"/>
          </a:p>
        </p:txBody>
      </p:sp>
    </p:spTree>
    <p:extLst>
      <p:ext uri="{BB962C8B-B14F-4D97-AF65-F5344CB8AC3E}">
        <p14:creationId xmlns:p14="http://schemas.microsoft.com/office/powerpoint/2010/main" val="35696172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3BB617-262E-676D-EC86-3A12467BEED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A9C62613-93E1-5236-261E-4A421066E98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EA5BBFD-907A-45E6-A558-908D0BA22066}"/>
              </a:ext>
            </a:extLst>
          </p:cNvPr>
          <p:cNvSpPr>
            <a:spLocks noGrp="1"/>
          </p:cNvSpPr>
          <p:nvPr>
            <p:ph type="dt" sz="half" idx="10"/>
          </p:nvPr>
        </p:nvSpPr>
        <p:spPr/>
        <p:txBody>
          <a:bodyPr/>
          <a:lstStyle/>
          <a:p>
            <a:fld id="{838E0C78-6767-4EA8-B1FE-9580A14D7820}" type="datetimeFigureOut">
              <a:rPr lang="en-GB" smtClean="0"/>
              <a:t>13/03/2024</a:t>
            </a:fld>
            <a:endParaRPr lang="en-GB"/>
          </a:p>
        </p:txBody>
      </p:sp>
      <p:sp>
        <p:nvSpPr>
          <p:cNvPr id="5" name="Footer Placeholder 4">
            <a:extLst>
              <a:ext uri="{FF2B5EF4-FFF2-40B4-BE49-F238E27FC236}">
                <a16:creationId xmlns:a16="http://schemas.microsoft.com/office/drawing/2014/main" id="{42E513A7-D25D-72AC-7BA3-8463F86C1D6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BFCD71D-62F8-F859-0460-A7D8C24299F0}"/>
              </a:ext>
            </a:extLst>
          </p:cNvPr>
          <p:cNvSpPr>
            <a:spLocks noGrp="1"/>
          </p:cNvSpPr>
          <p:nvPr>
            <p:ph type="sldNum" sz="quarter" idx="12"/>
          </p:nvPr>
        </p:nvSpPr>
        <p:spPr/>
        <p:txBody>
          <a:bodyPr/>
          <a:lstStyle/>
          <a:p>
            <a:fld id="{5556E47F-8EBE-4D3C-805E-BD604E5B9BE5}" type="slidenum">
              <a:rPr lang="en-GB" smtClean="0"/>
              <a:t>‹#›</a:t>
            </a:fld>
            <a:endParaRPr lang="en-GB"/>
          </a:p>
        </p:txBody>
      </p:sp>
    </p:spTree>
    <p:extLst>
      <p:ext uri="{BB962C8B-B14F-4D97-AF65-F5344CB8AC3E}">
        <p14:creationId xmlns:p14="http://schemas.microsoft.com/office/powerpoint/2010/main" val="459513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32D1D9-7BC0-3B27-CB29-723ADF1159F8}"/>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49B37781-3E33-984A-AAA9-6B774BB08E0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CAC1C8E3-CBAC-B0B0-C241-D4F8C292DFC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65BE328B-28EE-E1C6-0079-5FD4C1CFFF8C}"/>
              </a:ext>
            </a:extLst>
          </p:cNvPr>
          <p:cNvSpPr>
            <a:spLocks noGrp="1"/>
          </p:cNvSpPr>
          <p:nvPr>
            <p:ph type="dt" sz="half" idx="10"/>
          </p:nvPr>
        </p:nvSpPr>
        <p:spPr/>
        <p:txBody>
          <a:bodyPr/>
          <a:lstStyle/>
          <a:p>
            <a:fld id="{838E0C78-6767-4EA8-B1FE-9580A14D7820}" type="datetimeFigureOut">
              <a:rPr lang="en-GB" smtClean="0"/>
              <a:t>13/03/2024</a:t>
            </a:fld>
            <a:endParaRPr lang="en-GB"/>
          </a:p>
        </p:txBody>
      </p:sp>
      <p:sp>
        <p:nvSpPr>
          <p:cNvPr id="6" name="Footer Placeholder 5">
            <a:extLst>
              <a:ext uri="{FF2B5EF4-FFF2-40B4-BE49-F238E27FC236}">
                <a16:creationId xmlns:a16="http://schemas.microsoft.com/office/drawing/2014/main" id="{29796194-A66E-AFBC-5B79-54F964649D75}"/>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15BC67B2-756C-AB1A-20D9-760B98186388}"/>
              </a:ext>
            </a:extLst>
          </p:cNvPr>
          <p:cNvSpPr>
            <a:spLocks noGrp="1"/>
          </p:cNvSpPr>
          <p:nvPr>
            <p:ph type="sldNum" sz="quarter" idx="12"/>
          </p:nvPr>
        </p:nvSpPr>
        <p:spPr/>
        <p:txBody>
          <a:bodyPr/>
          <a:lstStyle/>
          <a:p>
            <a:fld id="{5556E47F-8EBE-4D3C-805E-BD604E5B9BE5}" type="slidenum">
              <a:rPr lang="en-GB" smtClean="0"/>
              <a:t>‹#›</a:t>
            </a:fld>
            <a:endParaRPr lang="en-GB"/>
          </a:p>
        </p:txBody>
      </p:sp>
    </p:spTree>
    <p:extLst>
      <p:ext uri="{BB962C8B-B14F-4D97-AF65-F5344CB8AC3E}">
        <p14:creationId xmlns:p14="http://schemas.microsoft.com/office/powerpoint/2010/main" val="41708870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0F2567-9B67-BADA-9382-6137AE28ACDD}"/>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F228140F-679A-7182-156C-B101356794A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D96A1C1-B41E-74FC-0094-20132F9CC7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519BA698-7053-D3E7-71D2-2A204A53FD6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DF8AC6C-C0FC-074F-34F5-3812C6488A2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489C1DFA-61B0-A094-775F-EF545DFD23B0}"/>
              </a:ext>
            </a:extLst>
          </p:cNvPr>
          <p:cNvSpPr>
            <a:spLocks noGrp="1"/>
          </p:cNvSpPr>
          <p:nvPr>
            <p:ph type="dt" sz="half" idx="10"/>
          </p:nvPr>
        </p:nvSpPr>
        <p:spPr/>
        <p:txBody>
          <a:bodyPr/>
          <a:lstStyle/>
          <a:p>
            <a:fld id="{838E0C78-6767-4EA8-B1FE-9580A14D7820}" type="datetimeFigureOut">
              <a:rPr lang="en-GB" smtClean="0"/>
              <a:t>13/03/2024</a:t>
            </a:fld>
            <a:endParaRPr lang="en-GB"/>
          </a:p>
        </p:txBody>
      </p:sp>
      <p:sp>
        <p:nvSpPr>
          <p:cNvPr id="8" name="Footer Placeholder 7">
            <a:extLst>
              <a:ext uri="{FF2B5EF4-FFF2-40B4-BE49-F238E27FC236}">
                <a16:creationId xmlns:a16="http://schemas.microsoft.com/office/drawing/2014/main" id="{3DB272F5-DDE3-6FDB-2D57-8E4CEDBCA0EE}"/>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196C64AD-61E8-487D-C7EA-078521A78C03}"/>
              </a:ext>
            </a:extLst>
          </p:cNvPr>
          <p:cNvSpPr>
            <a:spLocks noGrp="1"/>
          </p:cNvSpPr>
          <p:nvPr>
            <p:ph type="sldNum" sz="quarter" idx="12"/>
          </p:nvPr>
        </p:nvSpPr>
        <p:spPr/>
        <p:txBody>
          <a:bodyPr/>
          <a:lstStyle/>
          <a:p>
            <a:fld id="{5556E47F-8EBE-4D3C-805E-BD604E5B9BE5}" type="slidenum">
              <a:rPr lang="en-GB" smtClean="0"/>
              <a:t>‹#›</a:t>
            </a:fld>
            <a:endParaRPr lang="en-GB"/>
          </a:p>
        </p:txBody>
      </p:sp>
    </p:spTree>
    <p:extLst>
      <p:ext uri="{BB962C8B-B14F-4D97-AF65-F5344CB8AC3E}">
        <p14:creationId xmlns:p14="http://schemas.microsoft.com/office/powerpoint/2010/main" val="26849260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B5ACAB-11BF-A698-566D-AD945C2D89BA}"/>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ECE9F839-170A-D7A1-6217-EAF1238E87A2}"/>
              </a:ext>
            </a:extLst>
          </p:cNvPr>
          <p:cNvSpPr>
            <a:spLocks noGrp="1"/>
          </p:cNvSpPr>
          <p:nvPr>
            <p:ph type="dt" sz="half" idx="10"/>
          </p:nvPr>
        </p:nvSpPr>
        <p:spPr/>
        <p:txBody>
          <a:bodyPr/>
          <a:lstStyle/>
          <a:p>
            <a:fld id="{838E0C78-6767-4EA8-B1FE-9580A14D7820}" type="datetimeFigureOut">
              <a:rPr lang="en-GB" smtClean="0"/>
              <a:t>13/03/2024</a:t>
            </a:fld>
            <a:endParaRPr lang="en-GB"/>
          </a:p>
        </p:txBody>
      </p:sp>
      <p:sp>
        <p:nvSpPr>
          <p:cNvPr id="4" name="Footer Placeholder 3">
            <a:extLst>
              <a:ext uri="{FF2B5EF4-FFF2-40B4-BE49-F238E27FC236}">
                <a16:creationId xmlns:a16="http://schemas.microsoft.com/office/drawing/2014/main" id="{F11CD956-16AD-08E2-EF28-CA8B0624B6C8}"/>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8EEA640A-FAA1-4AC1-D00F-F0F367B65D28}"/>
              </a:ext>
            </a:extLst>
          </p:cNvPr>
          <p:cNvSpPr>
            <a:spLocks noGrp="1"/>
          </p:cNvSpPr>
          <p:nvPr>
            <p:ph type="sldNum" sz="quarter" idx="12"/>
          </p:nvPr>
        </p:nvSpPr>
        <p:spPr/>
        <p:txBody>
          <a:bodyPr/>
          <a:lstStyle/>
          <a:p>
            <a:fld id="{5556E47F-8EBE-4D3C-805E-BD604E5B9BE5}" type="slidenum">
              <a:rPr lang="en-GB" smtClean="0"/>
              <a:t>‹#›</a:t>
            </a:fld>
            <a:endParaRPr lang="en-GB"/>
          </a:p>
        </p:txBody>
      </p:sp>
    </p:spTree>
    <p:extLst>
      <p:ext uri="{BB962C8B-B14F-4D97-AF65-F5344CB8AC3E}">
        <p14:creationId xmlns:p14="http://schemas.microsoft.com/office/powerpoint/2010/main" val="42466992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6FD011A-3AE5-DDC4-07DE-A7C5F9196099}"/>
              </a:ext>
            </a:extLst>
          </p:cNvPr>
          <p:cNvSpPr>
            <a:spLocks noGrp="1"/>
          </p:cNvSpPr>
          <p:nvPr>
            <p:ph type="dt" sz="half" idx="10"/>
          </p:nvPr>
        </p:nvSpPr>
        <p:spPr/>
        <p:txBody>
          <a:bodyPr/>
          <a:lstStyle/>
          <a:p>
            <a:fld id="{838E0C78-6767-4EA8-B1FE-9580A14D7820}" type="datetimeFigureOut">
              <a:rPr lang="en-GB" smtClean="0"/>
              <a:t>13/03/2024</a:t>
            </a:fld>
            <a:endParaRPr lang="en-GB"/>
          </a:p>
        </p:txBody>
      </p:sp>
      <p:sp>
        <p:nvSpPr>
          <p:cNvPr id="3" name="Footer Placeholder 2">
            <a:extLst>
              <a:ext uri="{FF2B5EF4-FFF2-40B4-BE49-F238E27FC236}">
                <a16:creationId xmlns:a16="http://schemas.microsoft.com/office/drawing/2014/main" id="{727D2C4F-6BA8-E4E2-9335-C1BC1690B0C7}"/>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ED4B98F8-7967-E8A9-FC3A-EFECF47E6259}"/>
              </a:ext>
            </a:extLst>
          </p:cNvPr>
          <p:cNvSpPr>
            <a:spLocks noGrp="1"/>
          </p:cNvSpPr>
          <p:nvPr>
            <p:ph type="sldNum" sz="quarter" idx="12"/>
          </p:nvPr>
        </p:nvSpPr>
        <p:spPr/>
        <p:txBody>
          <a:bodyPr/>
          <a:lstStyle/>
          <a:p>
            <a:fld id="{5556E47F-8EBE-4D3C-805E-BD604E5B9BE5}" type="slidenum">
              <a:rPr lang="en-GB" smtClean="0"/>
              <a:t>‹#›</a:t>
            </a:fld>
            <a:endParaRPr lang="en-GB"/>
          </a:p>
        </p:txBody>
      </p:sp>
    </p:spTree>
    <p:extLst>
      <p:ext uri="{BB962C8B-B14F-4D97-AF65-F5344CB8AC3E}">
        <p14:creationId xmlns:p14="http://schemas.microsoft.com/office/powerpoint/2010/main" val="12174491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9B290F-3A56-CCF9-1009-A7AB49F0388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69402BA5-CC69-F3D2-1596-0D01D0FC386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A4BAD44D-BD06-E829-DAE1-0F7C724CC20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DB90531-DC6D-5ABF-8CC6-40C58063E8C3}"/>
              </a:ext>
            </a:extLst>
          </p:cNvPr>
          <p:cNvSpPr>
            <a:spLocks noGrp="1"/>
          </p:cNvSpPr>
          <p:nvPr>
            <p:ph type="dt" sz="half" idx="10"/>
          </p:nvPr>
        </p:nvSpPr>
        <p:spPr/>
        <p:txBody>
          <a:bodyPr/>
          <a:lstStyle/>
          <a:p>
            <a:fld id="{838E0C78-6767-4EA8-B1FE-9580A14D7820}" type="datetimeFigureOut">
              <a:rPr lang="en-GB" smtClean="0"/>
              <a:t>13/03/2024</a:t>
            </a:fld>
            <a:endParaRPr lang="en-GB"/>
          </a:p>
        </p:txBody>
      </p:sp>
      <p:sp>
        <p:nvSpPr>
          <p:cNvPr id="6" name="Footer Placeholder 5">
            <a:extLst>
              <a:ext uri="{FF2B5EF4-FFF2-40B4-BE49-F238E27FC236}">
                <a16:creationId xmlns:a16="http://schemas.microsoft.com/office/drawing/2014/main" id="{656DD351-AEF1-2274-2206-70DC567795B9}"/>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67BF891-03AB-F7A9-BD16-E064392B22DB}"/>
              </a:ext>
            </a:extLst>
          </p:cNvPr>
          <p:cNvSpPr>
            <a:spLocks noGrp="1"/>
          </p:cNvSpPr>
          <p:nvPr>
            <p:ph type="sldNum" sz="quarter" idx="12"/>
          </p:nvPr>
        </p:nvSpPr>
        <p:spPr/>
        <p:txBody>
          <a:bodyPr/>
          <a:lstStyle/>
          <a:p>
            <a:fld id="{5556E47F-8EBE-4D3C-805E-BD604E5B9BE5}" type="slidenum">
              <a:rPr lang="en-GB" smtClean="0"/>
              <a:t>‹#›</a:t>
            </a:fld>
            <a:endParaRPr lang="en-GB"/>
          </a:p>
        </p:txBody>
      </p:sp>
    </p:spTree>
    <p:extLst>
      <p:ext uri="{BB962C8B-B14F-4D97-AF65-F5344CB8AC3E}">
        <p14:creationId xmlns:p14="http://schemas.microsoft.com/office/powerpoint/2010/main" val="22364913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355A26-AB61-B5B3-9318-63A071132A7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D8E761A2-C791-3A33-2843-31EB8429762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4AF663B9-2C35-488A-80E0-180B8294EB2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B31EA02-D3F3-3322-D56D-25F48BE6104D}"/>
              </a:ext>
            </a:extLst>
          </p:cNvPr>
          <p:cNvSpPr>
            <a:spLocks noGrp="1"/>
          </p:cNvSpPr>
          <p:nvPr>
            <p:ph type="dt" sz="half" idx="10"/>
          </p:nvPr>
        </p:nvSpPr>
        <p:spPr/>
        <p:txBody>
          <a:bodyPr/>
          <a:lstStyle/>
          <a:p>
            <a:fld id="{838E0C78-6767-4EA8-B1FE-9580A14D7820}" type="datetimeFigureOut">
              <a:rPr lang="en-GB" smtClean="0"/>
              <a:t>13/03/2024</a:t>
            </a:fld>
            <a:endParaRPr lang="en-GB"/>
          </a:p>
        </p:txBody>
      </p:sp>
      <p:sp>
        <p:nvSpPr>
          <p:cNvPr id="6" name="Footer Placeholder 5">
            <a:extLst>
              <a:ext uri="{FF2B5EF4-FFF2-40B4-BE49-F238E27FC236}">
                <a16:creationId xmlns:a16="http://schemas.microsoft.com/office/drawing/2014/main" id="{B5F187B2-2A79-4713-9A89-25C10CB47D4A}"/>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F8FCB3F1-4EC0-7E86-0B32-F8F45D88958C}"/>
              </a:ext>
            </a:extLst>
          </p:cNvPr>
          <p:cNvSpPr>
            <a:spLocks noGrp="1"/>
          </p:cNvSpPr>
          <p:nvPr>
            <p:ph type="sldNum" sz="quarter" idx="12"/>
          </p:nvPr>
        </p:nvSpPr>
        <p:spPr/>
        <p:txBody>
          <a:bodyPr/>
          <a:lstStyle/>
          <a:p>
            <a:fld id="{5556E47F-8EBE-4D3C-805E-BD604E5B9BE5}" type="slidenum">
              <a:rPr lang="en-GB" smtClean="0"/>
              <a:t>‹#›</a:t>
            </a:fld>
            <a:endParaRPr lang="en-GB"/>
          </a:p>
        </p:txBody>
      </p:sp>
    </p:spTree>
    <p:extLst>
      <p:ext uri="{BB962C8B-B14F-4D97-AF65-F5344CB8AC3E}">
        <p14:creationId xmlns:p14="http://schemas.microsoft.com/office/powerpoint/2010/main" val="2313861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11FCEAA-0189-EBD2-3F81-553841BDA1D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38C4E670-BED3-CCAB-D00F-6F6287902ED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40D74D2-B65D-EA7B-C495-CCF417F3BD3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38E0C78-6767-4EA8-B1FE-9580A14D7820}" type="datetimeFigureOut">
              <a:rPr lang="en-GB" smtClean="0"/>
              <a:t>13/03/2024</a:t>
            </a:fld>
            <a:endParaRPr lang="en-GB"/>
          </a:p>
        </p:txBody>
      </p:sp>
      <p:sp>
        <p:nvSpPr>
          <p:cNvPr id="5" name="Footer Placeholder 4">
            <a:extLst>
              <a:ext uri="{FF2B5EF4-FFF2-40B4-BE49-F238E27FC236}">
                <a16:creationId xmlns:a16="http://schemas.microsoft.com/office/drawing/2014/main" id="{46FD7E3E-9D8B-9C1A-B353-8EA730EFCC0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FDA49FA7-C585-71CE-8C30-EA01F1D42DA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556E47F-8EBE-4D3C-805E-BD604E5B9BE5}" type="slidenum">
              <a:rPr lang="en-GB" smtClean="0"/>
              <a:t>‹#›</a:t>
            </a:fld>
            <a:endParaRPr lang="en-GB"/>
          </a:p>
        </p:txBody>
      </p:sp>
    </p:spTree>
    <p:extLst>
      <p:ext uri="{BB962C8B-B14F-4D97-AF65-F5344CB8AC3E}">
        <p14:creationId xmlns:p14="http://schemas.microsoft.com/office/powerpoint/2010/main" val="15890639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21.jpeg"/><Relationship Id="rId5" Type="http://schemas.openxmlformats.org/officeDocument/2006/relationships/image" Target="../media/image20.jpeg"/><Relationship Id="rId4" Type="http://schemas.openxmlformats.org/officeDocument/2006/relationships/image" Target="../media/image19.jpeg"/></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Video 4" descr="People Discussing">
            <a:extLst>
              <a:ext uri="{FF2B5EF4-FFF2-40B4-BE49-F238E27FC236}">
                <a16:creationId xmlns:a16="http://schemas.microsoft.com/office/drawing/2014/main" id="{D0A25C35-515A-EBDB-A715-812BC5FCA1CE}"/>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284" r="1" b="1"/>
          <a:stretch/>
        </p:blipFill>
        <p:spPr>
          <a:xfrm>
            <a:off x="-3047" y="10"/>
            <a:ext cx="12191999" cy="6857990"/>
          </a:xfrm>
          <a:prstGeom prst="rect">
            <a:avLst/>
          </a:prstGeom>
        </p:spPr>
      </p:pic>
      <p:sp>
        <p:nvSpPr>
          <p:cNvPr id="11" name="Rectangle 10">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9F43D0B-2E51-07A6-0764-CACF02B3E646}"/>
              </a:ext>
            </a:extLst>
          </p:cNvPr>
          <p:cNvSpPr>
            <a:spLocks noGrp="1"/>
          </p:cNvSpPr>
          <p:nvPr>
            <p:ph type="ctrTitle"/>
          </p:nvPr>
        </p:nvSpPr>
        <p:spPr>
          <a:xfrm>
            <a:off x="1097280" y="325550"/>
            <a:ext cx="10058400" cy="3574778"/>
          </a:xfrm>
          <a:effectLst>
            <a:outerShdw blurRad="50800" dist="38100" dir="2700000" algn="tl" rotWithShape="0">
              <a:prstClr val="black">
                <a:alpha val="40000"/>
              </a:prstClr>
            </a:outerShdw>
          </a:effectLst>
        </p:spPr>
        <p:txBody>
          <a:bodyPr>
            <a:normAutofit/>
          </a:bodyPr>
          <a:lstStyle/>
          <a:p>
            <a:r>
              <a:rPr lang="en-US" sz="5200">
                <a:solidFill>
                  <a:srgbClr val="FFFFFF"/>
                </a:solidFill>
              </a:rPr>
              <a:t>Introduction to Entrepreneurship </a:t>
            </a:r>
            <a:endParaRPr lang="en-GB" sz="5200">
              <a:solidFill>
                <a:srgbClr val="FFFFFF"/>
              </a:solidFill>
            </a:endParaRPr>
          </a:p>
        </p:txBody>
      </p:sp>
      <p:sp>
        <p:nvSpPr>
          <p:cNvPr id="3" name="Subtitle 2">
            <a:extLst>
              <a:ext uri="{FF2B5EF4-FFF2-40B4-BE49-F238E27FC236}">
                <a16:creationId xmlns:a16="http://schemas.microsoft.com/office/drawing/2014/main" id="{AB13ABCC-5290-9055-4BDB-A956CF319992}"/>
              </a:ext>
            </a:extLst>
          </p:cNvPr>
          <p:cNvSpPr>
            <a:spLocks noGrp="1"/>
          </p:cNvSpPr>
          <p:nvPr>
            <p:ph type="subTitle" idx="1"/>
          </p:nvPr>
        </p:nvSpPr>
        <p:spPr>
          <a:xfrm>
            <a:off x="1100051" y="4072043"/>
            <a:ext cx="10058400" cy="1282707"/>
          </a:xfrm>
          <a:effectLst>
            <a:outerShdw blurRad="50800" dist="38100" dir="2700000" algn="tl" rotWithShape="0">
              <a:prstClr val="black">
                <a:alpha val="40000"/>
              </a:prstClr>
            </a:outerShdw>
          </a:effectLst>
        </p:spPr>
        <p:txBody>
          <a:bodyPr>
            <a:normAutofit/>
          </a:bodyPr>
          <a:lstStyle/>
          <a:p>
            <a:r>
              <a:rPr lang="en-US">
                <a:solidFill>
                  <a:srgbClr val="FFFFFF"/>
                </a:solidFill>
              </a:rPr>
              <a:t>Dr. Zunaira Saqib </a:t>
            </a:r>
            <a:endParaRPr lang="en-GB">
              <a:solidFill>
                <a:srgbClr val="FFFFFF"/>
              </a:solidFill>
            </a:endParaRPr>
          </a:p>
        </p:txBody>
      </p:sp>
    </p:spTree>
    <p:extLst>
      <p:ext uri="{BB962C8B-B14F-4D97-AF65-F5344CB8AC3E}">
        <p14:creationId xmlns:p14="http://schemas.microsoft.com/office/powerpoint/2010/main" val="2242283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13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mute="1">
                <p:cTn id="12" repeatCount="indefinite" fill="hold" display="0">
                  <p:stCondLst>
                    <p:cond delay="indefinite"/>
                  </p:stCondLst>
                </p:cTn>
                <p:tgtEl>
                  <p:spTgt spid="5"/>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60"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D8E769B-B4E3-3D80-FF8F-77806459E68B}"/>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a:solidFill>
                  <a:srgbClr val="FFFFFF"/>
                </a:solidFill>
                <a:latin typeface="+mj-lt"/>
                <a:ea typeface="+mj-ea"/>
                <a:cs typeface="+mj-cs"/>
              </a:rPr>
              <a:t>Porter’s Five Forces </a:t>
            </a:r>
          </a:p>
        </p:txBody>
      </p:sp>
      <p:pic>
        <p:nvPicPr>
          <p:cNvPr id="1026" name="Picture 2" descr="Porter's Five Forces Model">
            <a:extLst>
              <a:ext uri="{FF2B5EF4-FFF2-40B4-BE49-F238E27FC236}">
                <a16:creationId xmlns:a16="http://schemas.microsoft.com/office/drawing/2014/main" id="{6FD3341C-3E93-8E83-11CE-0A310E604EF4}"/>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777316" y="1520764"/>
            <a:ext cx="6780700" cy="38141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40384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3672" name="Rectangle 113671">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3674" name="Rectangle 113673">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676" name="Rectangle 113675">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678" name="Rectangle 113677">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680" name="Rectangle 113679">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3682" name="Freeform: Shape 113681">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13684" name="Rectangle 113683">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666" name="Text Box 4">
            <a:extLst>
              <a:ext uri="{FF2B5EF4-FFF2-40B4-BE49-F238E27FC236}">
                <a16:creationId xmlns:a16="http://schemas.microsoft.com/office/drawing/2014/main" id="{408835BD-C42D-9ACE-4500-9CDEF706A941}"/>
              </a:ext>
            </a:extLst>
          </p:cNvPr>
          <p:cNvSpPr txBox="1">
            <a:spLocks noChangeArrowheads="1"/>
          </p:cNvSpPr>
          <p:nvPr/>
        </p:nvSpPr>
        <p:spPr bwMode="auto">
          <a:xfrm>
            <a:off x="466722" y="586855"/>
            <a:ext cx="3201366" cy="3387497"/>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b">
            <a:normAutofit/>
          </a:bodyPr>
          <a:lstStyle>
            <a:lvl1pPr>
              <a:spcBef>
                <a:spcPct val="5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a:lnSpc>
                <a:spcPct val="90000"/>
              </a:lnSpc>
              <a:spcBef>
                <a:spcPct val="0"/>
              </a:spcBef>
              <a:spcAft>
                <a:spcPts val="600"/>
              </a:spcAft>
              <a:buNone/>
            </a:pPr>
            <a:r>
              <a:rPr lang="en-US" altLang="en-US" sz="4000" b="1" kern="1200">
                <a:solidFill>
                  <a:srgbClr val="FFFFFF"/>
                </a:solidFill>
                <a:latin typeface="+mj-lt"/>
                <a:ea typeface="+mj-ea"/>
                <a:cs typeface="+mj-cs"/>
              </a:rPr>
              <a:t>Competitive Rivalry</a:t>
            </a:r>
          </a:p>
        </p:txBody>
      </p:sp>
      <p:sp>
        <p:nvSpPr>
          <p:cNvPr id="113667" name="Text Box 4">
            <a:extLst>
              <a:ext uri="{FF2B5EF4-FFF2-40B4-BE49-F238E27FC236}">
                <a16:creationId xmlns:a16="http://schemas.microsoft.com/office/drawing/2014/main" id="{336ED9DA-2F6C-0290-299B-EA14E29038A2}"/>
              </a:ext>
            </a:extLst>
          </p:cNvPr>
          <p:cNvSpPr txBox="1">
            <a:spLocks noChangeArrowheads="1"/>
          </p:cNvSpPr>
          <p:nvPr/>
        </p:nvSpPr>
        <p:spPr bwMode="auto">
          <a:xfrm>
            <a:off x="4810259" y="649480"/>
            <a:ext cx="6555347" cy="5546047"/>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normAutofit/>
          </a:bodyPr>
          <a:lstStyle>
            <a:lvl1pPr marL="342900" indent="-342900">
              <a:spcBef>
                <a:spcPct val="50000"/>
              </a:spcBef>
              <a:buChar char="•"/>
              <a:defRPr sz="3200">
                <a:solidFill>
                  <a:schemeClr val="tx1"/>
                </a:solidFill>
                <a:latin typeface="Arial" panose="020B0604020202020204" pitchFamily="34" charset="0"/>
              </a:defRPr>
            </a:lvl1pPr>
            <a:lvl2pPr marL="1085850" indent="-34290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indent="-228600">
              <a:lnSpc>
                <a:spcPct val="90000"/>
              </a:lnSpc>
              <a:spcBef>
                <a:spcPct val="0"/>
              </a:spcBef>
              <a:spcAft>
                <a:spcPts val="600"/>
              </a:spcAft>
              <a:buFont typeface="Arial" panose="020B0604020202020204" pitchFamily="34" charset="0"/>
              <a:buChar char="•"/>
            </a:pPr>
            <a:r>
              <a:rPr lang="en-US" altLang="en-US" sz="2000" dirty="0">
                <a:latin typeface="+mn-lt"/>
              </a:rPr>
              <a:t>One of the most important</a:t>
            </a:r>
          </a:p>
          <a:p>
            <a:pPr indent="-228600">
              <a:lnSpc>
                <a:spcPct val="90000"/>
              </a:lnSpc>
              <a:spcBef>
                <a:spcPct val="0"/>
              </a:spcBef>
              <a:spcAft>
                <a:spcPts val="600"/>
              </a:spcAft>
              <a:buFont typeface="Arial" panose="020B0604020202020204" pitchFamily="34" charset="0"/>
              <a:buChar char="•"/>
            </a:pPr>
            <a:r>
              <a:rPr lang="en-US" altLang="en-US" sz="2000" dirty="0">
                <a:latin typeface="+mn-lt"/>
              </a:rPr>
              <a:t>Increase in pressure, time and cost!</a:t>
            </a:r>
          </a:p>
          <a:p>
            <a:pPr indent="-228600">
              <a:lnSpc>
                <a:spcPct val="90000"/>
              </a:lnSpc>
              <a:spcBef>
                <a:spcPct val="0"/>
              </a:spcBef>
              <a:spcAft>
                <a:spcPts val="600"/>
              </a:spcAft>
              <a:buFont typeface="Arial" panose="020B0604020202020204" pitchFamily="34" charset="0"/>
              <a:buChar char="•"/>
            </a:pPr>
            <a:endParaRPr lang="en-US" altLang="en-US" sz="2000" dirty="0">
              <a:latin typeface="+mn-lt"/>
            </a:endParaRPr>
          </a:p>
          <a:p>
            <a:pPr indent="-228600">
              <a:lnSpc>
                <a:spcPct val="90000"/>
              </a:lnSpc>
              <a:spcBef>
                <a:spcPct val="0"/>
              </a:spcBef>
              <a:spcAft>
                <a:spcPts val="600"/>
              </a:spcAft>
              <a:buFont typeface="Arial" panose="020B0604020202020204" pitchFamily="34" charset="0"/>
              <a:buChar char="•"/>
            </a:pPr>
            <a:r>
              <a:rPr lang="en-US" altLang="en-US" sz="2000" dirty="0">
                <a:latin typeface="+mn-lt"/>
              </a:rPr>
              <a:t>Factors</a:t>
            </a:r>
          </a:p>
          <a:p>
            <a:pPr lvl="1" indent="-228600">
              <a:lnSpc>
                <a:spcPct val="90000"/>
              </a:lnSpc>
              <a:spcBef>
                <a:spcPct val="0"/>
              </a:spcBef>
              <a:spcAft>
                <a:spcPts val="600"/>
              </a:spcAft>
              <a:buFont typeface="Arial" panose="020B0604020202020204" pitchFamily="34" charset="0"/>
              <a:buChar char="•"/>
            </a:pPr>
            <a:r>
              <a:rPr lang="en-US" altLang="en-US" sz="2000" dirty="0">
                <a:latin typeface="+mn-lt"/>
              </a:rPr>
              <a:t>Number of Competitors</a:t>
            </a:r>
          </a:p>
          <a:p>
            <a:pPr lvl="1" indent="-228600">
              <a:lnSpc>
                <a:spcPct val="90000"/>
              </a:lnSpc>
              <a:spcBef>
                <a:spcPct val="0"/>
              </a:spcBef>
              <a:spcAft>
                <a:spcPts val="600"/>
              </a:spcAft>
              <a:buFont typeface="Arial" panose="020B0604020202020204" pitchFamily="34" charset="0"/>
              <a:buChar char="•"/>
            </a:pPr>
            <a:r>
              <a:rPr lang="en-US" altLang="en-US" sz="2000" dirty="0">
                <a:latin typeface="+mn-lt"/>
              </a:rPr>
              <a:t>Market Size</a:t>
            </a:r>
          </a:p>
          <a:p>
            <a:pPr lvl="1" indent="-228600">
              <a:lnSpc>
                <a:spcPct val="90000"/>
              </a:lnSpc>
              <a:spcBef>
                <a:spcPct val="0"/>
              </a:spcBef>
              <a:spcAft>
                <a:spcPts val="600"/>
              </a:spcAft>
              <a:buFont typeface="Arial" panose="020B0604020202020204" pitchFamily="34" charset="0"/>
              <a:buChar char="•"/>
            </a:pPr>
            <a:r>
              <a:rPr lang="en-US" altLang="en-US" sz="2000" dirty="0">
                <a:latin typeface="+mn-lt"/>
              </a:rPr>
              <a:t>Product differentiation</a:t>
            </a:r>
          </a:p>
          <a:p>
            <a:pPr lvl="1" indent="-228600">
              <a:lnSpc>
                <a:spcPct val="90000"/>
              </a:lnSpc>
              <a:spcBef>
                <a:spcPct val="0"/>
              </a:spcBef>
              <a:spcAft>
                <a:spcPts val="600"/>
              </a:spcAft>
              <a:buFont typeface="Arial" panose="020B0604020202020204" pitchFamily="34" charset="0"/>
              <a:buChar char="•"/>
            </a:pPr>
            <a:r>
              <a:rPr lang="en-US" altLang="en-US" sz="2000" dirty="0">
                <a:latin typeface="+mn-lt"/>
              </a:rPr>
              <a:t>Power of buyers</a:t>
            </a:r>
          </a:p>
          <a:p>
            <a:pPr lvl="1" indent="-228600">
              <a:lnSpc>
                <a:spcPct val="90000"/>
              </a:lnSpc>
              <a:spcBef>
                <a:spcPct val="0"/>
              </a:spcBef>
              <a:spcAft>
                <a:spcPts val="600"/>
              </a:spcAft>
              <a:buFont typeface="Arial" panose="020B0604020202020204" pitchFamily="34" charset="0"/>
              <a:buChar char="•"/>
            </a:pPr>
            <a:r>
              <a:rPr lang="en-US" altLang="en-US" sz="2000" dirty="0">
                <a:latin typeface="+mn-lt"/>
              </a:rPr>
              <a:t>Capacity utilization</a:t>
            </a:r>
          </a:p>
          <a:p>
            <a:pPr lvl="1" indent="-228600">
              <a:lnSpc>
                <a:spcPct val="90000"/>
              </a:lnSpc>
              <a:spcBef>
                <a:spcPct val="0"/>
              </a:spcBef>
              <a:spcAft>
                <a:spcPts val="600"/>
              </a:spcAft>
              <a:buFont typeface="Arial" panose="020B0604020202020204" pitchFamily="34" charset="0"/>
              <a:buChar char="•"/>
            </a:pPr>
            <a:r>
              <a:rPr lang="en-US" altLang="en-US" sz="2000" dirty="0">
                <a:latin typeface="+mn-lt"/>
              </a:rPr>
              <a:t>Cost structure</a:t>
            </a:r>
          </a:p>
          <a:p>
            <a:pPr lvl="1" indent="-228600">
              <a:lnSpc>
                <a:spcPct val="90000"/>
              </a:lnSpc>
              <a:spcBef>
                <a:spcPct val="0"/>
              </a:spcBef>
              <a:spcAft>
                <a:spcPts val="600"/>
              </a:spcAft>
              <a:buFont typeface="Arial" panose="020B0604020202020204" pitchFamily="34" charset="0"/>
              <a:buChar char="•"/>
            </a:pPr>
            <a:r>
              <a:rPr lang="en-US" altLang="en-US" sz="2000" dirty="0">
                <a:latin typeface="+mn-lt"/>
              </a:rPr>
              <a:t>Exit barriers</a:t>
            </a:r>
          </a:p>
        </p:txBody>
      </p:sp>
    </p:spTree>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9816" name="Rectangle 119815">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9818" name="Rectangle 119817">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820" name="Rectangle 119819">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822" name="Rectangle 119821">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824" name="Rectangle 119823">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9826" name="Freeform: Shape 119825">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19828" name="Rectangle 119827">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810" name="Text Box 4">
            <a:extLst>
              <a:ext uri="{FF2B5EF4-FFF2-40B4-BE49-F238E27FC236}">
                <a16:creationId xmlns:a16="http://schemas.microsoft.com/office/drawing/2014/main" id="{E9CE487B-9150-90D4-03DE-064719ADD5C8}"/>
              </a:ext>
            </a:extLst>
          </p:cNvPr>
          <p:cNvSpPr txBox="1">
            <a:spLocks noChangeArrowheads="1"/>
          </p:cNvSpPr>
          <p:nvPr/>
        </p:nvSpPr>
        <p:spPr bwMode="auto">
          <a:xfrm>
            <a:off x="466722" y="586855"/>
            <a:ext cx="3201366" cy="3387497"/>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b">
            <a:normAutofit/>
          </a:bodyPr>
          <a:lstStyle>
            <a:lvl1pPr>
              <a:spcBef>
                <a:spcPct val="5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a:lnSpc>
                <a:spcPct val="90000"/>
              </a:lnSpc>
              <a:spcBef>
                <a:spcPct val="0"/>
              </a:spcBef>
              <a:spcAft>
                <a:spcPts val="600"/>
              </a:spcAft>
              <a:buNone/>
            </a:pPr>
            <a:r>
              <a:rPr lang="en-US" altLang="en-US" sz="4000" b="1" kern="1200">
                <a:solidFill>
                  <a:srgbClr val="FFFFFF"/>
                </a:solidFill>
                <a:latin typeface="+mj-lt"/>
                <a:ea typeface="+mj-ea"/>
                <a:cs typeface="+mj-cs"/>
              </a:rPr>
              <a:t>The threat of entry</a:t>
            </a:r>
          </a:p>
        </p:txBody>
      </p:sp>
      <p:sp>
        <p:nvSpPr>
          <p:cNvPr id="119811" name="Text Box 4">
            <a:extLst>
              <a:ext uri="{FF2B5EF4-FFF2-40B4-BE49-F238E27FC236}">
                <a16:creationId xmlns:a16="http://schemas.microsoft.com/office/drawing/2014/main" id="{F6CE22D9-964E-63E3-1407-16704F4CDE05}"/>
              </a:ext>
            </a:extLst>
          </p:cNvPr>
          <p:cNvSpPr txBox="1">
            <a:spLocks noChangeArrowheads="1"/>
          </p:cNvSpPr>
          <p:nvPr/>
        </p:nvSpPr>
        <p:spPr bwMode="auto">
          <a:xfrm>
            <a:off x="4810259" y="649480"/>
            <a:ext cx="6555347" cy="5546047"/>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normAutofit/>
          </a:bodyPr>
          <a:lstStyle>
            <a:lvl1pPr marL="342900" indent="-342900">
              <a:spcBef>
                <a:spcPct val="50000"/>
              </a:spcBef>
              <a:buChar char="•"/>
              <a:defRPr sz="3200">
                <a:solidFill>
                  <a:schemeClr val="tx1"/>
                </a:solidFill>
                <a:latin typeface="Arial" panose="020B0604020202020204" pitchFamily="34" charset="0"/>
              </a:defRPr>
            </a:lvl1pPr>
            <a:lvl2pPr marL="1085850" indent="-342900">
              <a:spcBef>
                <a:spcPct val="20000"/>
              </a:spcBef>
              <a:buChar char="•"/>
              <a:defRPr sz="2800">
                <a:solidFill>
                  <a:schemeClr val="tx1"/>
                </a:solidFill>
                <a:latin typeface="Arial" panose="020B0604020202020204" pitchFamily="34" charset="0"/>
              </a:defRPr>
            </a:lvl2pPr>
            <a:lvl3pPr marL="1485900" indent="-3429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indent="-228600">
              <a:lnSpc>
                <a:spcPct val="90000"/>
              </a:lnSpc>
              <a:spcBef>
                <a:spcPct val="0"/>
              </a:spcBef>
              <a:spcAft>
                <a:spcPts val="600"/>
              </a:spcAft>
              <a:buFont typeface="Arial" panose="020B0604020202020204" pitchFamily="34" charset="0"/>
              <a:buChar char="•"/>
            </a:pPr>
            <a:r>
              <a:rPr lang="en-US" altLang="en-US" sz="2000">
                <a:latin typeface="+mn-lt"/>
              </a:rPr>
              <a:t>Involves organisations entering into an industry whereby they will gain market share and competition will intensify</a:t>
            </a:r>
          </a:p>
          <a:p>
            <a:pPr indent="-228600">
              <a:lnSpc>
                <a:spcPct val="90000"/>
              </a:lnSpc>
              <a:spcBef>
                <a:spcPct val="0"/>
              </a:spcBef>
              <a:spcAft>
                <a:spcPts val="600"/>
              </a:spcAft>
              <a:buFont typeface="Arial" panose="020B0604020202020204" pitchFamily="34" charset="0"/>
              <a:buChar char="•"/>
            </a:pPr>
            <a:endParaRPr lang="en-US" altLang="en-US" sz="2000">
              <a:latin typeface="+mn-lt"/>
            </a:endParaRPr>
          </a:p>
          <a:p>
            <a:pPr indent="-228600">
              <a:lnSpc>
                <a:spcPct val="90000"/>
              </a:lnSpc>
              <a:spcBef>
                <a:spcPct val="0"/>
              </a:spcBef>
              <a:spcAft>
                <a:spcPts val="600"/>
              </a:spcAft>
              <a:buFont typeface="Arial" panose="020B0604020202020204" pitchFamily="34" charset="0"/>
              <a:buChar char="•"/>
            </a:pPr>
            <a:r>
              <a:rPr lang="en-US" altLang="en-US" sz="2000">
                <a:latin typeface="+mn-lt"/>
              </a:rPr>
              <a:t>Barriers to entry</a:t>
            </a:r>
          </a:p>
          <a:p>
            <a:pPr lvl="1" indent="-228600">
              <a:lnSpc>
                <a:spcPct val="90000"/>
              </a:lnSpc>
              <a:spcBef>
                <a:spcPct val="0"/>
              </a:spcBef>
              <a:spcAft>
                <a:spcPts val="600"/>
              </a:spcAft>
              <a:buFont typeface="Arial" panose="020B0604020202020204" pitchFamily="34" charset="0"/>
              <a:buChar char="•"/>
            </a:pPr>
            <a:r>
              <a:rPr lang="en-US" altLang="en-US" sz="2000">
                <a:latin typeface="+mn-lt"/>
              </a:rPr>
              <a:t>Economies of scale</a:t>
            </a:r>
          </a:p>
          <a:p>
            <a:pPr lvl="1" indent="-228600">
              <a:lnSpc>
                <a:spcPct val="90000"/>
              </a:lnSpc>
              <a:spcBef>
                <a:spcPct val="0"/>
              </a:spcBef>
              <a:spcAft>
                <a:spcPts val="600"/>
              </a:spcAft>
              <a:buFont typeface="Arial" panose="020B0604020202020204" pitchFamily="34" charset="0"/>
              <a:buChar char="•"/>
            </a:pPr>
            <a:r>
              <a:rPr lang="en-US" altLang="en-US" sz="2000">
                <a:latin typeface="+mn-lt"/>
              </a:rPr>
              <a:t>Product differentiation – Loyalty (Shugan, 2005)</a:t>
            </a:r>
          </a:p>
          <a:p>
            <a:pPr lvl="1" indent="-228600">
              <a:lnSpc>
                <a:spcPct val="90000"/>
              </a:lnSpc>
              <a:spcBef>
                <a:spcPct val="0"/>
              </a:spcBef>
              <a:spcAft>
                <a:spcPts val="600"/>
              </a:spcAft>
              <a:buFont typeface="Arial" panose="020B0604020202020204" pitchFamily="34" charset="0"/>
              <a:buChar char="•"/>
            </a:pPr>
            <a:r>
              <a:rPr lang="en-US" altLang="en-US" sz="2000">
                <a:latin typeface="+mn-lt"/>
              </a:rPr>
              <a:t>Capital Requirements</a:t>
            </a:r>
          </a:p>
          <a:p>
            <a:pPr lvl="1" indent="-228600">
              <a:lnSpc>
                <a:spcPct val="90000"/>
              </a:lnSpc>
              <a:spcBef>
                <a:spcPct val="0"/>
              </a:spcBef>
              <a:spcAft>
                <a:spcPts val="600"/>
              </a:spcAft>
              <a:buFont typeface="Arial" panose="020B0604020202020204" pitchFamily="34" charset="0"/>
              <a:buChar char="•"/>
            </a:pPr>
            <a:r>
              <a:rPr lang="en-US" altLang="en-US" sz="2000">
                <a:latin typeface="+mn-lt"/>
              </a:rPr>
              <a:t>Cost disadvantages</a:t>
            </a:r>
          </a:p>
          <a:p>
            <a:pPr lvl="2" indent="-228600">
              <a:lnSpc>
                <a:spcPct val="90000"/>
              </a:lnSpc>
              <a:spcBef>
                <a:spcPct val="0"/>
              </a:spcBef>
              <a:spcAft>
                <a:spcPts val="600"/>
              </a:spcAft>
              <a:buFont typeface="Arial" panose="020B0604020202020204" pitchFamily="34" charset="0"/>
              <a:buChar char="•"/>
            </a:pPr>
            <a:r>
              <a:rPr lang="en-US" altLang="en-US" sz="2000">
                <a:latin typeface="+mn-lt"/>
              </a:rPr>
              <a:t>Raw materials</a:t>
            </a:r>
          </a:p>
          <a:p>
            <a:pPr lvl="2" indent="-228600">
              <a:lnSpc>
                <a:spcPct val="90000"/>
              </a:lnSpc>
              <a:spcBef>
                <a:spcPct val="0"/>
              </a:spcBef>
              <a:spcAft>
                <a:spcPts val="600"/>
              </a:spcAft>
              <a:buFont typeface="Arial" panose="020B0604020202020204" pitchFamily="34" charset="0"/>
              <a:buChar char="•"/>
            </a:pPr>
            <a:r>
              <a:rPr lang="en-US" altLang="en-US" sz="2000">
                <a:latin typeface="+mn-lt"/>
              </a:rPr>
              <a:t>Favorable locations</a:t>
            </a:r>
          </a:p>
          <a:p>
            <a:pPr lvl="2" indent="-228600">
              <a:lnSpc>
                <a:spcPct val="90000"/>
              </a:lnSpc>
              <a:spcBef>
                <a:spcPct val="0"/>
              </a:spcBef>
              <a:spcAft>
                <a:spcPts val="600"/>
              </a:spcAft>
              <a:buFont typeface="Arial" panose="020B0604020202020204" pitchFamily="34" charset="0"/>
              <a:buChar char="•"/>
            </a:pPr>
            <a:r>
              <a:rPr lang="en-US" altLang="en-US" sz="2000">
                <a:latin typeface="+mn-lt"/>
              </a:rPr>
              <a:t>Government subsidies</a:t>
            </a:r>
          </a:p>
          <a:p>
            <a:pPr lvl="1" indent="-228600">
              <a:lnSpc>
                <a:spcPct val="90000"/>
              </a:lnSpc>
              <a:spcBef>
                <a:spcPct val="0"/>
              </a:spcBef>
              <a:spcAft>
                <a:spcPts val="600"/>
              </a:spcAft>
              <a:buFont typeface="Arial" panose="020B0604020202020204" pitchFamily="34" charset="0"/>
              <a:buChar char="•"/>
            </a:pPr>
            <a:r>
              <a:rPr lang="en-US" altLang="en-US" sz="2000">
                <a:latin typeface="+mn-lt"/>
              </a:rPr>
              <a:t>Distribution channels (Grimm, 2006)</a:t>
            </a:r>
          </a:p>
        </p:txBody>
      </p:sp>
    </p:spTree>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3919" name="Rectangle 123918">
            <a:extLst>
              <a:ext uri="{FF2B5EF4-FFF2-40B4-BE49-F238E27FC236}">
                <a16:creationId xmlns:a16="http://schemas.microsoft.com/office/drawing/2014/main" id="{50D1C5B3-B60D-4696-AE60-100D5EC8AB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921" name="Rectangle 123920">
            <a:extLst>
              <a:ext uri="{FF2B5EF4-FFF2-40B4-BE49-F238E27FC236}">
                <a16:creationId xmlns:a16="http://schemas.microsoft.com/office/drawing/2014/main" id="{5184EE59-3061-456B-9FB5-98A8E0E74B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923" name="Rectangle 123922">
            <a:extLst>
              <a:ext uri="{FF2B5EF4-FFF2-40B4-BE49-F238E27FC236}">
                <a16:creationId xmlns:a16="http://schemas.microsoft.com/office/drawing/2014/main" id="{F7E07B5E-9FB5-4C91-8BE4-6167EB58D0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925" name="Rectangle 123924">
            <a:extLst>
              <a:ext uri="{FF2B5EF4-FFF2-40B4-BE49-F238E27FC236}">
                <a16:creationId xmlns:a16="http://schemas.microsoft.com/office/drawing/2014/main" id="{37524947-EB09-4DD9-973B-9F75BBCD72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3927" name="Rectangle 123926">
            <a:extLst>
              <a:ext uri="{FF2B5EF4-FFF2-40B4-BE49-F238E27FC236}">
                <a16:creationId xmlns:a16="http://schemas.microsoft.com/office/drawing/2014/main" id="{D30C8E25-2DD1-45C6-9F04-0F0CBF6660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929" name="Freeform: Shape 123928">
            <a:extLst>
              <a:ext uri="{FF2B5EF4-FFF2-40B4-BE49-F238E27FC236}">
                <a16:creationId xmlns:a16="http://schemas.microsoft.com/office/drawing/2014/main" id="{BC57EA3C-C239-4132-A618-5CBE9F896B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23906" name="Text Box 4">
            <a:extLst>
              <a:ext uri="{FF2B5EF4-FFF2-40B4-BE49-F238E27FC236}">
                <a16:creationId xmlns:a16="http://schemas.microsoft.com/office/drawing/2014/main" id="{947BB6DC-9571-FF90-2087-8A12DA447D68}"/>
              </a:ext>
            </a:extLst>
          </p:cNvPr>
          <p:cNvSpPr txBox="1">
            <a:spLocks noChangeArrowheads="1"/>
          </p:cNvSpPr>
          <p:nvPr/>
        </p:nvSpPr>
        <p:spPr bwMode="auto">
          <a:xfrm>
            <a:off x="498143" y="456345"/>
            <a:ext cx="3179929" cy="3556097"/>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b">
            <a:normAutofit/>
          </a:bodyPr>
          <a:lstStyle>
            <a:lvl1pPr>
              <a:spcBef>
                <a:spcPct val="5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a:lnSpc>
                <a:spcPct val="90000"/>
              </a:lnSpc>
              <a:spcBef>
                <a:spcPct val="0"/>
              </a:spcBef>
              <a:spcAft>
                <a:spcPts val="600"/>
              </a:spcAft>
              <a:buNone/>
            </a:pPr>
            <a:r>
              <a:rPr lang="en-US" altLang="en-US" sz="4000" b="1" kern="1200">
                <a:solidFill>
                  <a:srgbClr val="FFFFFF"/>
                </a:solidFill>
                <a:latin typeface="+mj-lt"/>
                <a:ea typeface="+mj-ea"/>
                <a:cs typeface="+mj-cs"/>
              </a:rPr>
              <a:t>Buying power</a:t>
            </a:r>
          </a:p>
        </p:txBody>
      </p:sp>
      <p:sp>
        <p:nvSpPr>
          <p:cNvPr id="123907" name="Text Box 4">
            <a:extLst>
              <a:ext uri="{FF2B5EF4-FFF2-40B4-BE49-F238E27FC236}">
                <a16:creationId xmlns:a16="http://schemas.microsoft.com/office/drawing/2014/main" id="{A3412BD6-124B-4DD0-8E33-9004097F6761}"/>
              </a:ext>
            </a:extLst>
          </p:cNvPr>
          <p:cNvSpPr txBox="1">
            <a:spLocks noChangeArrowheads="1"/>
          </p:cNvSpPr>
          <p:nvPr/>
        </p:nvSpPr>
        <p:spPr bwMode="auto">
          <a:xfrm>
            <a:off x="4578824" y="511389"/>
            <a:ext cx="3261815" cy="5848468"/>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normAutofit/>
          </a:bodyPr>
          <a:lstStyle>
            <a:lvl1pPr marL="342900" indent="-342900">
              <a:spcBef>
                <a:spcPct val="5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indent="-228600">
              <a:lnSpc>
                <a:spcPct val="90000"/>
              </a:lnSpc>
              <a:spcBef>
                <a:spcPct val="0"/>
              </a:spcBef>
              <a:spcAft>
                <a:spcPts val="600"/>
              </a:spcAft>
              <a:buFont typeface="Arial" panose="020B0604020202020204" pitchFamily="34" charset="0"/>
              <a:buChar char="•"/>
            </a:pPr>
            <a:r>
              <a:rPr lang="en-US" altLang="en-US" sz="2000">
                <a:latin typeface="+mn-lt"/>
              </a:rPr>
              <a:t>Customers who </a:t>
            </a:r>
            <a:r>
              <a:rPr lang="en-US" altLang="en-US" sz="2000" b="1">
                <a:latin typeface="+mn-lt"/>
              </a:rPr>
              <a:t>collectively </a:t>
            </a:r>
            <a:r>
              <a:rPr lang="en-US" altLang="en-US" sz="2000">
                <a:latin typeface="+mn-lt"/>
              </a:rPr>
              <a:t>become a powerful group</a:t>
            </a:r>
          </a:p>
          <a:p>
            <a:pPr indent="-228600">
              <a:lnSpc>
                <a:spcPct val="90000"/>
              </a:lnSpc>
              <a:spcBef>
                <a:spcPct val="0"/>
              </a:spcBef>
              <a:spcAft>
                <a:spcPts val="600"/>
              </a:spcAft>
              <a:buFont typeface="Arial" panose="020B0604020202020204" pitchFamily="34" charset="0"/>
              <a:buChar char="•"/>
            </a:pPr>
            <a:r>
              <a:rPr lang="en-US" altLang="en-US" sz="2000">
                <a:latin typeface="+mn-lt"/>
              </a:rPr>
              <a:t>Exert pressure</a:t>
            </a:r>
          </a:p>
          <a:p>
            <a:pPr indent="-228600">
              <a:lnSpc>
                <a:spcPct val="90000"/>
              </a:lnSpc>
              <a:spcBef>
                <a:spcPct val="0"/>
              </a:spcBef>
              <a:spcAft>
                <a:spcPts val="600"/>
              </a:spcAft>
              <a:buFont typeface="Arial" panose="020B0604020202020204" pitchFamily="34" charset="0"/>
              <a:buChar char="•"/>
            </a:pPr>
            <a:r>
              <a:rPr lang="en-US" altLang="en-US" sz="2000">
                <a:latin typeface="+mn-lt"/>
              </a:rPr>
              <a:t>Drive down prices</a:t>
            </a:r>
          </a:p>
          <a:p>
            <a:pPr indent="-228600">
              <a:lnSpc>
                <a:spcPct val="90000"/>
              </a:lnSpc>
              <a:spcBef>
                <a:spcPct val="0"/>
              </a:spcBef>
              <a:spcAft>
                <a:spcPts val="600"/>
              </a:spcAft>
              <a:buFont typeface="Arial" panose="020B0604020202020204" pitchFamily="34" charset="0"/>
              <a:buChar char="•"/>
            </a:pPr>
            <a:r>
              <a:rPr lang="en-US" altLang="en-US" sz="2000">
                <a:latin typeface="+mn-lt"/>
              </a:rPr>
              <a:t>Increase the quality of good</a:t>
            </a:r>
          </a:p>
        </p:txBody>
      </p:sp>
      <p:pic>
        <p:nvPicPr>
          <p:cNvPr id="123911" name="Picture 8" descr="https://www.eurocarparks.com/wp-content/uploads/2014/03/sainsbury_s.jpg">
            <a:extLst>
              <a:ext uri="{FF2B5EF4-FFF2-40B4-BE49-F238E27FC236}">
                <a16:creationId xmlns:a16="http://schemas.microsoft.com/office/drawing/2014/main" id="{1B23FF5E-5564-C16E-44E1-1D71D53BA71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87" r="8464" b="4"/>
          <a:stretch/>
        </p:blipFill>
        <p:spPr bwMode="auto">
          <a:xfrm>
            <a:off x="8331957" y="3314"/>
            <a:ext cx="3867087" cy="171961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912" name="Picture 10" descr="https://encrypted-tbn1.gstatic.com/images?q=tbn:ANd9GcR6KpgeSzo_EG3TQPu8y0jObJJapZcp7uhBRyb8cD7ISCynxooj">
            <a:extLst>
              <a:ext uri="{FF2B5EF4-FFF2-40B4-BE49-F238E27FC236}">
                <a16:creationId xmlns:a16="http://schemas.microsoft.com/office/drawing/2014/main" id="{3A26573A-EE38-ED78-981C-DE91FD0AF4E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9914" b="37199"/>
          <a:stretch/>
        </p:blipFill>
        <p:spPr bwMode="auto">
          <a:xfrm>
            <a:off x="8331957" y="1717813"/>
            <a:ext cx="3867087" cy="171961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908" name="Picture 2" descr="http://www.corporatewatch.org/sites/default/files/Tesco-Logo-Colour1.jpg">
            <a:extLst>
              <a:ext uri="{FF2B5EF4-FFF2-40B4-BE49-F238E27FC236}">
                <a16:creationId xmlns:a16="http://schemas.microsoft.com/office/drawing/2014/main" id="{1F20ABBA-B8D6-70DA-7C47-24722B06095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25524" r="-3" b="30006"/>
          <a:stretch/>
        </p:blipFill>
        <p:spPr bwMode="auto">
          <a:xfrm>
            <a:off x="8331957" y="5138381"/>
            <a:ext cx="3867087" cy="171961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913" name="Picture 12" descr="http://www.petinsurancereview.co.uk/images/asda.jpg">
            <a:extLst>
              <a:ext uri="{FF2B5EF4-FFF2-40B4-BE49-F238E27FC236}">
                <a16:creationId xmlns:a16="http://schemas.microsoft.com/office/drawing/2014/main" id="{08FE07B0-6042-9EB8-877B-A662D094F69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22065" r="2" b="20330"/>
          <a:stretch/>
        </p:blipFill>
        <p:spPr bwMode="auto">
          <a:xfrm>
            <a:off x="8331957" y="3428996"/>
            <a:ext cx="3867087" cy="171961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3909" name="AutoShape 4" descr="data:image/png;base64,iVBORw0KGgoAAAANSUhEUgAAAWMAAACOCAMAAADTsZk7AAAAyVBMVEX////tjAHtigDshADshwD//v/shgDsgwD///3riAD87t7zsmr2y6fvnUb53770vY3woj3648XxqVD4z673zaDytnT52LH64s7++vTujwD++O/xp1b99OvytHz40af99ej75872yJXxq2L76dT2xYLvmCzxpzrvlSD0vYDxn0H4z5XvlQD2yJnvmTL1wor87Nnxplrzt1/406L1vm/63rf77NHukyvwmxzyrUjxpzjysFXzs2T0v3nyrm30wpf40Jfxnyn52av52b8zzvEvAAATn0lEQVR4nO1dDXuayhKG3ZVdsCHBoxZEATUWTSOepknb0za3Tf7/j7ozuwuiwdRESdo+vH3OqXzs18vs7MzsQA2jQYMGDRo0aNCgQYMGDRo0aNCgQYMGDRo0aNCgQYMGDRo0aNCgQYMGDRo0aNCgwe8CYbQqzu1VEG4Tvi/y30fAw67Uh+P0eL+WkKmhOx4B5tmVN/T3LAgwopMgOOkfTPH0diThvdzAofMZNhm9QIvQhB+dMGoxhEU5T2+7zp5Fe5wQwnh2qFC84YzZtk1PX1S45Jh57yUa688oMQHElH+ZxKbs9NfFQBAchiWA5vhAkt9YBGuyXpBjaOiSQtdNa1hzQ9BST7ZkEpBheK6Kahbu1ck+FoX7uXswx/Lp2ns82mMiwN5zr9Y2kOI2RUEkfJZ1+5enHSpl2v53n9LGPZdPx+RvD1yt3rBX4biLMkLr5bgljDFHilma6FP+pUn34xhIjZWGIebBuuJ1OB7g4OuWY8OxiKTYl0dCmmEZJfYeugJZHXMbezk+VI2+EscGzllasz422nJw3NmY6qsZ3+Z4l3Hmdgg7cw/uxutwLKRCnu1pqz4XvjIMfm5NdeE+MN5aqFnENtHHsgJeSY59DrbMvOZGXC45njy3PHLcEq2DqX4ljl1Y4Nl+vsDzMVY2U/rgwjZrg3joua47jAf7Vz4YAuKqmegPAOUmtjn2Bwc9Nh8a3qej3xih83ys2Kk61Map1BUmTwzpG1fcAefi+16YMs4ppZyk/46dYnk03GyM6OKRMPyeRHsKV+JogmW4vexNDX23wNCImGaTRQpYTOZvB6qFDY4Hbi9cwtXxUKon2YuhrrlkAsTqFNSOt7jqIMN1I54vYG6mE8dw9D29ZC01eEcEp/rwm1MeSlpjaHMGfVqGvcg5sht0quSYmI6xS7kmkwAcXWmhSZ/OpqQ3yElecgtAqaMGysEfttE7TSam9mxMYrF5qeb+AjwdwtCYIRZN24k8u+bYn6cUmiMMnE3ZjirF0dVmtLPuZFefUq7whMpQAIXneWlKW4nAFY8zC++y0rX8wI8hFOUT+JW4iXwovYAym8lSjLLF+AmTdR+Otfts9neQ7FmKX0L0ncha4GjJPLGln0ccKaQul90kJxNkydQ1m4S28+ENQspMpJfImqAqOYUKjv/npTTvEXi5YLWrPimHktiddce6ikmmOG7LXhJ7JdpU95fdGkYqzwLfybqgMC6tDc+jH1g6JKAEifCTY4pylI+IWB3shpDmQ/mOOUYSYGWwYN5zqkIahAS+GvyJ6hRR64ZL1UNgSiRILsmER6oyf4mjsbgZBJSrpmm/xLGZ6vrkiKEic6pY6VN5mZU51qc0x7Z6LqtvVPYXakCOuyoOkt9lqCEi80tfqi4MCOATJ5QHgcm56nl6TEGOuZmD0RNt5254xcgxSFsnSkBfJyGVkokGj+ZYFd7gWMknWZ7BDNRPMFCVTSx0vLMYh7qKOjiiTY6xLQrPsjj85OvAiDp+hGOlyhb5xFRy7OcyZBWrGWgImG5Wls/aFYOZxVIXb/DdLODH5tgIWc4xhnbed/0Hcow8tOP8sKcFg6rDCo6xIkoyKYDOQq2pMmgEeoebG/GjeE4Z3+SYkcyLkyi1dAwQln3s0L4cg+SDsAAsi1i32F/NPY3yci05JBLnotTBMBgaVrpT7oyyY3LcMqa0xDF0hfa2zMU5tWYr/CGkC6KcFjMPVu2Q47HI+xyouQ9iI4mAn+9zpxE1utOxkzLHdr489qhW/pZ8vHtzDOI76d9Mb9zuglzC+ByuTy/XJWEITMZjsC0ZTJCTSeA6jgIWmeER9bGMoZZWNFSBPFS2lvYsVp82Y9gdxYYlxa9Sjk1ylg8AqreUeKJv7gdS16lLm8655piN5EW8EjKl+9Wk3l+OP003hqf7C0uCk3cJeklo4f5HqL9ByuWujhz3waxuQehFrQSwXtqPhNFGSpCtf+RRpa5QHKvqc9FGMfLl48RZ+8AS3/ZBhOHYulsp3rs3x+Zqq+ceN/OZpFuFp0fSQj1nbL3IVToIBwNrjYhtrlmWVo+05HRntxrWXgvdi2MYIlV14imfS9HM1dFjfh40Osm1kmPsr4/JZCvwYhgzqa1MFujFfAAPrxSjyGQ1LI38isEeBXKCrEJekmRpJuJSoynearf3NDn2tBxLjrXlyli4vWH4gOOWnNKFVtqHY6lZImMbkTYoQT0IfUzYtHgUmSXFitB07h3VmthGgmaUqQ1aCVrSwmuOxWqsb3mSHGsV7aeFY2KZiywx1vqvIibkc3W39T9jf11B3z4Ym1wF8MaJkqgzkOnF+rLUx6pxmob9WA24FqUx7TFaohimaKSmlm5PTO+7vcUnQnOb6kkc61O9teon4OTOxnFuKVbF3QIzdx/21xUVHIOkasdGeuYrNMH/WZMYlwZNbBqE0mCqKc1j0E05K5OslwXozSDqoFnHlAf1DDnWp5x1/dKLoxjJkMOp4vhMn8PA6yEcO1qxS+MB9S8x/dLk7NHykg80z2rae1LSBCpj3Z51qa4Yw7ZFlSZB656Zz+fYuCzVr+zxQNrelRz3VFMMgx2HcKxXT0IWOClhCZQzo4Cfrt0wJUS83qi9E9I8wMZmhnzaEWeyedsy2/+4N7f2ARxjNEbxWwzLmqJ0VXKs8wEO5jjRhWGlM97SzQARRmSXOoOh6BWfiOpA75HgktyttZX5rB0lq6OmkI6GPotjqM6byZmwJpnJ7bRqOVZr3umB+liIE+1szpX9sbkjAbI9JyrwVsww3jWOsLlTCWmnOXlb1kANTj5fu2so6/E59nFxSroTS8pKcqxiclUctzXHqLMO4liVRk/DH6SM0O7GVenSt83NTqX17aOqvQ1NC/OlslKLexd3MA7nWM7At71PtKQDQ6NaV5ypySsjI33r+RzDmp0qKaUeGt18kz+lFuIoNPPFj6icizqzwsRSe0bGmrW1QXkQxzl8r5fSPEqCyqLCB8FwkgzCIyV9nZG3GaOXRXrSMtE+SDXHytGA4m2YG2zXBrEThSzvFDs4Y+QxwOhGcpFjP6GZuY4Ard2nU3XmMI4Bfn9Bd3MMynDAZUHMpqnWxzratIccS/2Xx+V2pAXJGebMiQpFsYMzUR+DMHKO0YK51RwnxfWjcKxynsdqOU0rOJbRJBnsx/iyMO4q5FjRLt3ARzluwZ8JKzhOd7EnWY6XyinM6qNYVrxY68FbW6nmpLjjGBzna3aG052c+TJvk2zp47a0P/Tq4/Eyx7K0MgPz4PtjcgzkJUxvkhFrlxbQDq0vrTicuMcieRBgiA30gyi6YziKlkDmcGtG7+VyhTvxB+njwWaEaYrMWagf36iogb3OP47V09U7gb5a81ipZj3FuHJiHtcVhrHUYmzSePvSQKl/TYDafeXT44XgppzxMF5HJfD/C1v2vY9HkaLI/iY5xsv/HuBLJ5xtJCp7uHcmTamHctxTCmuh7w7Vnuh6W87Qe8ipqu9XHN9TJcew4rU2JXQiUyzWp+TeUzAwWseKWSSgEpk1zhtBLbmQ8qF32Yf68bN8oZjTAzgGFcvbJTma2Lj1PETbTRsJBcfXakUz81CzyxXHhZvbVRoaRQEPf8Wx2vSC+92tqJo4YZYKlyvEaFpYvSMueYnMPqZkPlVvJ/n9QBpBatcQ5LYnVSac6vtC+N5C7/4/j2MPHhCzeokSRh/rlpFq1Q+5IOkQLu7HY0teHvwzQkvGnmmmYul9ZWVhMsB+HGPWGalwLtAJJDyNhkrIkhTzP8xj5sBNufLUGQ/C0WgUEpUrYi1VIy0jTnXsD24I3/MixPxcjtHu5u8nWZZNpAObK4MOVR0JMtdLuh05W5iZzx542IOFzv4JelB4yVXkLo335Xgg21Z7t2UImSJCKF2Msmy0wK2a0ib2MTDEgeqUEduyVc6JbbUH+dCMJNWbjig1MOxvB9gVU5UlijshTKUfWQstuCLDOImM7cn0CvS1Fqv1fpdMMVJpMZaFr61IvkNMz845fsQHwZG0cWpYDwW0rZObsE/6MY4PJ7aMGNPLiswoOWzaWS9M0Lc4pFpdwJwKHVi3ADZXHC9s1T/NMVedLe2ze/rUT3kULSljRQwR2Jr7hd5bTViul+CPzdNuvkSofoB+WHBLSbusk88iUWyk6Hw3vkuOhbHient8m4G2yXVkXNbMl+7RY/S+O19aXL6qZlFKl9l0S9sL7zZQOZsTaH3Qky8r3iqTKeuECJB7NHljeRB2LvOirfxUqOMwIslOGJc5JpTOsk2pcrIFdgT+cBJGFVEZkczPTMwf5dxa9tzyHX31DuVoaFTGy/DcLE9K2sagf5tSLrvEzbBfU7zN96Lx6enpuOsOK1vwHbffT7ZGXVgieb7Eel4XtxT7rusywnf6V+Nx5FYk+0JH7sbjcX+6M+wFpRP3OnH8XUy0quxa2cvPj+RY+UOvfwkNr+qKt23ulld0UpR/yAO4KZ9OLbXz2Vrrl3JBdVfB9aZl/4jEVMfIy33bnm1569VyDDqPY2yjWgmUz9axYSqTF1tSr4mCw+1bCnb0IygoFZLHlljTL4yS1Ba53dvVCfUANhgXuqgQOwYq0DFQXRGi+hHtYqhlwGJtVXhvRZ9VZpQo+XwNnghwntjJcwrWGUb+8yGM+XJ+7aPz5C7AqrCes+FcU67F34MUv2MQzN6D1aTSbJ8MMTjs7Z+/HcL4pAOaMhdrn1dnH1Qx8Gt51+lvAcjfp/yNCYL7+U8rLLOtnbiR41/gk6QX4xQMnKAnRivBfb9ZOXFD8eNY4FtvtkWZSsd9Cl3otno3N6vXo1hU/fX4vTuPa8Tgsr1chqd939hpUO8A3Hpz7Xo3r2dWtIp3J/breUu7DaLqG1y/HySx3tXddfKKXdhEPLxJEte9vo5KePOmD/C8mzh+tHDdEDvc8seKgPD4dz+urur9eMgvOiF8x7uOuucfP3x593kD7zUChGni+7oWp8Hns7D3v27fc2rN1avuq2g9/cHG5+cXP5IXFIj19PZ9x70bf//w5b93Bf7777+fiBLFgYapQYitIqecc/NnOBpHyXAdONsVnTgenqSH8Wb34/fz81Vt/dlqMB++P5heX51/+FJAkvvuy5ev3759+/794uLiClRD5L3N0Qd90Z3P59++hSfLZRAQTsHbwhe/1UfkgsXtPJoW3+tTCv5FRvVL+D8+fPx48SBHoB7oiORw1b/4/uGrAvL74eP3ix937tSJ4728IOHHzmp6H2W9SbgMGJdv/uPWDn6qoded5t+4+D1Inn74+uHDlf9iikIMvSvQuhJA8Mfz8Z3nDLdcH7HWedsXjNb2OaB72s96/85MufciN/DM5SS7ry08/jSIq3dfvn49/nbTVitC79f40zvg9+NHyfH51fXqmK67P3TcbLQIOEemGaPkUzi/VzoQW289Z6k6ADqavfr68927D3V//kaPbJBcfP/4URJ8jt85rWuXa3h9OZqB6YFEW0B0p5uoDaGa8th3AuVWZJ8///x54ddsxcvafST4O3J8vt7GE8dUmK3yrpAwkmh0RpWehv+Wc/fJvu/BQLdjFqSfPycPNm5qgHN3fn6ODF9pfuW03bUR9TwU21ClOqf9+WcuX1EDMy9o/1P7jN3E8Bs3A7Pn1/Ji+ho44uTiHCk+v3vhIWp43Q6+uIcampN25OQdE0fL8dtE7geKMWUmTb36P3Ptez/A1D1/LYK1El7dt5f4EgzaHMFtFD+Q+CNCy2wUUPw+yfbO+dEbA4avfgDHVzd6C7q+xnZ3In8zzrmfL0y5ElKe9qLKz8QdqUlD9JfAsDVxjJr1BCx0d1fA8bV+LfvVsBak2JufBEqerUXPrSlcDgxzQujCUwZjnXCu74Bj7/fwBNZAnmVCGuPkZP5WebjPCKY9hEoV8TEHj9BlTSlYZfjeNXDs+bsydF4JKvs4ducLtQ7y4CR7qxOqjmFAO1lKCVH5i3WP23Gvr6/xGxn1B8Gehrw3YtgfpZzaoDattDPezr17Xt2e/Join/XrnLza5BVTjLDLafhbRGUeQPPsRBOTozxT2wR/UGxe3muVXsvPCkTYhpmxcHX+V41owWLnefjhyZf2Xp+FVbdDkWfbssjZpavZ128EPTYAMLDXN6y6SwscSou3p48UOQ6wTf8GOI5/Mx1RibyLyeUZeILqm4af5/1VcXm/3VsvCzi+mULzDzXV1uEcg+QmSXy1rfm7I9+mRV16eSb9QRv9wc5pf78v6vrJJUwD9NatdJ4YagbUPG5hDFbTJE8i+D2V8UPkKQdJN/yk/EEMQi9GYzf2dwQIhe8n3dEZw0iqTdlSErxZXW3wV6vpK/nNR4FY3fdOUkbzPSxzFo7m48ibDnNM3Wg8vz1JKZe7LxZNw+6LZqYIx1kd+7vVL4d8lserfu/fGeHqvRsbzDvcnZX5hPhBYfVPUaFTTpaT8bTWr7hVIHYc509QxDvQKtkSg/httzdZBBaSatlMgegNcZKe9MZerNc48YJ60Y/jP1eKK+EPhis3yrLRSL9QNRpl2ZX7YA/ypSBEHNcXz2pg4JTxn/RPUfw5EMULUEJ/r+DVsgpag8FfmV1bStEUxTbkKzmxQubh/40s/zYAs/yv1BS/E4Bj/w+22/4IqH+1+E/xn/9MiF2+fYOjQYiG47rREo3/UTsajl8Ajapo0KBBgwYNGjRo0KBBgwYNGjRo0KBBgwYNGjRo0OA18X+/z1qjniqtjQAAAABJRU5ErkJggg==">
            <a:extLst>
              <a:ext uri="{FF2B5EF4-FFF2-40B4-BE49-F238E27FC236}">
                <a16:creationId xmlns:a16="http://schemas.microsoft.com/office/drawing/2014/main" id="{9B4E2C13-8458-B03D-25F0-BBB0E7932D18}"/>
              </a:ext>
            </a:extLst>
          </p:cNvPr>
          <p:cNvSpPr>
            <a:spLocks noChangeAspect="1" noChangeArrowheads="1"/>
          </p:cNvSpPr>
          <p:nvPr/>
        </p:nvSpPr>
        <p:spPr bwMode="auto">
          <a:xfrm>
            <a:off x="1758950"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5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20000"/>
              </a:spcBef>
            </a:pPr>
            <a:endParaRPr lang="en-GB" altLang="en-US" sz="1800"/>
          </a:p>
        </p:txBody>
      </p:sp>
      <p:sp>
        <p:nvSpPr>
          <p:cNvPr id="123910" name="AutoShape 6" descr="data:image/png;base64,iVBORw0KGgoAAAANSUhEUgAAAWMAAACOCAMAAADTsZk7AAAAyVBMVEX////tjAHtigDshADshwD//v/shgDsgwD///3riAD87t7zsmr2y6fvnUb53770vY3woj3648XxqVD4z673zaDytnT52LH64s7++vTujwD++O/xp1b99OvytHz40af99ej75872yJXxq2L76dT2xYLvmCzxpzrvlSD0vYDxn0H4z5XvlQD2yJnvmTL1wor87Nnxplrzt1/406L1vm/63rf77NHukyvwmxzyrUjxpzjysFXzs2T0v3nyrm30wpf40Jfxnyn52av52b8zzvEvAAATn0lEQVR4nO1dDXuayhKG3ZVdsCHBoxZEATUWTSOepknb0za3Tf7/j7ozuwuiwdRESdo+vH3OqXzs18vs7MzsQA2jQYMGDRo0aNCgQYMGDRo0aNCgQYMGDRo0aNCgQYMGDRo0aNCgQYMGDRo0aNCgwe8CYbQqzu1VEG4Tvi/y30fAw67Uh+P0eL+WkKmhOx4B5tmVN/T3LAgwopMgOOkfTPH0diThvdzAofMZNhm9QIvQhB+dMGoxhEU5T2+7zp5Fe5wQwnh2qFC84YzZtk1PX1S45Jh57yUa688oMQHElH+ZxKbs9NfFQBAchiWA5vhAkt9YBGuyXpBjaOiSQtdNa1hzQ9BST7ZkEpBheK6Kahbu1ck+FoX7uXswx/Lp2ns82mMiwN5zr9Y2kOI2RUEkfJZ1+5enHSpl2v53n9LGPZdPx+RvD1yt3rBX4biLMkLr5bgljDFHilma6FP+pUn34xhIjZWGIebBuuJ1OB7g4OuWY8OxiKTYl0dCmmEZJfYeugJZHXMbezk+VI2+EscGzllasz422nJw3NmY6qsZ3+Z4l3Hmdgg7cw/uxutwLKRCnu1pqz4XvjIMfm5NdeE+MN5aqFnENtHHsgJeSY59DrbMvOZGXC45njy3PHLcEq2DqX4ljl1Y4Nl+vsDzMVY2U/rgwjZrg3joua47jAf7Vz4YAuKqmegPAOUmtjn2Bwc9Nh8a3qej3xih83ys2Kk61Map1BUmTwzpG1fcAefi+16YMs4ppZyk/46dYnk03GyM6OKRMPyeRHsKV+JogmW4vexNDX23wNCImGaTRQpYTOZvB6qFDY4Hbi9cwtXxUKon2YuhrrlkAsTqFNSOt7jqIMN1I54vYG6mE8dw9D29ZC01eEcEp/rwm1MeSlpjaHMGfVqGvcg5sht0quSYmI6xS7kmkwAcXWmhSZ/OpqQ3yElecgtAqaMGysEfttE7TSam9mxMYrF5qeb+AjwdwtCYIRZN24k8u+bYn6cUmiMMnE3ZjirF0dVmtLPuZFefUq7whMpQAIXneWlKW4nAFY8zC++y0rX8wI8hFOUT+JW4iXwovYAym8lSjLLF+AmTdR+Otfts9neQ7FmKX0L0ncha4GjJPLGln0ccKaQul90kJxNkydQ1m4S28+ENQspMpJfImqAqOYUKjv/npTTvEXi5YLWrPimHktiddce6ikmmOG7LXhJ7JdpU95fdGkYqzwLfybqgMC6tDc+jH1g6JKAEifCTY4pylI+IWB3shpDmQ/mOOUYSYGWwYN5zqkIahAS+GvyJ6hRR64ZL1UNgSiRILsmER6oyf4mjsbgZBJSrpmm/xLGZ6vrkiKEic6pY6VN5mZU51qc0x7Z6LqtvVPYXakCOuyoOkt9lqCEi80tfqi4MCOATJ5QHgcm56nl6TEGOuZmD0RNt5254xcgxSFsnSkBfJyGVkokGj+ZYFd7gWMknWZ7BDNRPMFCVTSx0vLMYh7qKOjiiTY6xLQrPsjj85OvAiDp+hGOlyhb5xFRy7OcyZBWrGWgImG5Wls/aFYOZxVIXb/DdLODH5tgIWc4xhnbed/0Hcow8tOP8sKcFg6rDCo6xIkoyKYDOQq2pMmgEeoebG/GjeE4Z3+SYkcyLkyi1dAwQln3s0L4cg+SDsAAsi1i32F/NPY3yci05JBLnotTBMBgaVrpT7oyyY3LcMqa0xDF0hfa2zMU5tWYr/CGkC6KcFjMPVu2Q47HI+xyouQ9iI4mAn+9zpxE1utOxkzLHdr489qhW/pZ8vHtzDOI76d9Mb9zuglzC+ByuTy/XJWEITMZjsC0ZTJCTSeA6jgIWmeER9bGMoZZWNFSBPFS2lvYsVp82Y9gdxYYlxa9Sjk1ylg8AqreUeKJv7gdS16lLm8655piN5EW8EjKl+9Wk3l+OP003hqf7C0uCk3cJeklo4f5HqL9ByuWujhz3waxuQehFrQSwXtqPhNFGSpCtf+RRpa5QHKvqc9FGMfLl48RZ+8AS3/ZBhOHYulsp3rs3x+Zqq+ceN/OZpFuFp0fSQj1nbL3IVToIBwNrjYhtrlmWVo+05HRntxrWXgvdi2MYIlV14imfS9HM1dFjfh40Osm1kmPsr4/JZCvwYhgzqa1MFujFfAAPrxSjyGQ1LI38isEeBXKCrEJekmRpJuJSoynearf3NDn2tBxLjrXlyli4vWH4gOOWnNKFVtqHY6lZImMbkTYoQT0IfUzYtHgUmSXFitB07h3VmthGgmaUqQ1aCVrSwmuOxWqsb3mSHGsV7aeFY2KZiywx1vqvIibkc3W39T9jf11B3z4Ym1wF8MaJkqgzkOnF+rLUx6pxmob9WA24FqUx7TFaohimaKSmlm5PTO+7vcUnQnOb6kkc61O9teon4OTOxnFuKVbF3QIzdx/21xUVHIOkasdGeuYrNMH/WZMYlwZNbBqE0mCqKc1j0E05K5OslwXozSDqoFnHlAf1DDnWp5x1/dKLoxjJkMOp4vhMn8PA6yEcO1qxS+MB9S8x/dLk7NHykg80z2rae1LSBCpj3Z51qa4Yw7ZFlSZB656Zz+fYuCzVr+zxQNrelRz3VFMMgx2HcKxXT0IWOClhCZQzo4Cfrt0wJUS83qi9E9I8wMZmhnzaEWeyedsy2/+4N7f2ARxjNEbxWwzLmqJ0VXKs8wEO5jjRhWGlM97SzQARRmSXOoOh6BWfiOpA75HgktyttZX5rB0lq6OmkI6GPotjqM6byZmwJpnJ7bRqOVZr3umB+liIE+1szpX9sbkjAbI9JyrwVsww3jWOsLlTCWmnOXlb1kANTj5fu2so6/E59nFxSroTS8pKcqxiclUctzXHqLMO4liVRk/DH6SM0O7GVenSt83NTqX17aOqvQ1NC/OlslKLexd3MA7nWM7At71PtKQDQ6NaV5ypySsjI33r+RzDmp0qKaUeGt18kz+lFuIoNPPFj6icizqzwsRSe0bGmrW1QXkQxzl8r5fSPEqCyqLCB8FwkgzCIyV9nZG3GaOXRXrSMtE+SDXHytGA4m2YG2zXBrEThSzvFDs4Y+QxwOhGcpFjP6GZuY4Ard2nU3XmMI4Bfn9Bd3MMynDAZUHMpqnWxzratIccS/2Xx+V2pAXJGebMiQpFsYMzUR+DMHKO0YK51RwnxfWjcKxynsdqOU0rOJbRJBnsx/iyMO4q5FjRLt3ARzluwZ8JKzhOd7EnWY6XyinM6qNYVrxY68FbW6nmpLjjGBzna3aG052c+TJvk2zp47a0P/Tq4/Eyx7K0MgPz4PtjcgzkJUxvkhFrlxbQDq0vrTicuMcieRBgiA30gyi6YziKlkDmcGtG7+VyhTvxB+njwWaEaYrMWagf36iogb3OP47V09U7gb5a81ipZj3FuHJiHtcVhrHUYmzSePvSQKl/TYDafeXT44XgppzxMF5HJfD/C1v2vY9HkaLI/iY5xsv/HuBLJ5xtJCp7uHcmTamHctxTCmuh7w7Vnuh6W87Qe8ipqu9XHN9TJcew4rU2JXQiUyzWp+TeUzAwWseKWSSgEpk1zhtBLbmQ8qF32Yf68bN8oZjTAzgGFcvbJTma2Lj1PETbTRsJBcfXakUz81CzyxXHhZvbVRoaRQEPf8Wx2vSC+92tqJo4YZYKlyvEaFpYvSMueYnMPqZkPlVvJ/n9QBpBatcQ5LYnVSac6vtC+N5C7/4/j2MPHhCzeokSRh/rlpFq1Q+5IOkQLu7HY0teHvwzQkvGnmmmYul9ZWVhMsB+HGPWGalwLtAJJDyNhkrIkhTzP8xj5sBNufLUGQ/C0WgUEpUrYi1VIy0jTnXsD24I3/MixPxcjtHu5u8nWZZNpAObK4MOVR0JMtdLuh05W5iZzx542IOFzv4JelB4yVXkLo335Xgg21Z7t2UImSJCKF2Msmy0wK2a0ib2MTDEgeqUEduyVc6JbbUH+dCMJNWbjig1MOxvB9gVU5UlijshTKUfWQstuCLDOImM7cn0CvS1Fqv1fpdMMVJpMZaFr61IvkNMz845fsQHwZG0cWpYDwW0rZObsE/6MY4PJ7aMGNPLiswoOWzaWS9M0Lc4pFpdwJwKHVi3ADZXHC9s1T/NMVedLe2ze/rUT3kULSljRQwR2Jr7hd5bTViul+CPzdNuvkSofoB+WHBLSbusk88iUWyk6Hw3vkuOhbHient8m4G2yXVkXNbMl+7RY/S+O19aXL6qZlFKl9l0S9sL7zZQOZsTaH3Qky8r3iqTKeuECJB7NHljeRB2LvOirfxUqOMwIslOGJc5JpTOsk2pcrIFdgT+cBJGFVEZkczPTMwf5dxa9tzyHX31DuVoaFTGy/DcLE9K2sagf5tSLrvEzbBfU7zN96Lx6enpuOsOK1vwHbffT7ZGXVgieb7Eel4XtxT7rusywnf6V+Nx5FYk+0JH7sbjcX+6M+wFpRP3OnH8XUy0quxa2cvPj+RY+UOvfwkNr+qKt23ulld0UpR/yAO4KZ9OLbXz2Vrrl3JBdVfB9aZl/4jEVMfIy33bnm1569VyDDqPY2yjWgmUz9axYSqTF1tSr4mCw+1bCnb0IygoFZLHlljTL4yS1Ba53dvVCfUANhgXuqgQOwYq0DFQXRGi+hHtYqhlwGJtVXhvRZ9VZpQo+XwNnghwntjJcwrWGUb+8yGM+XJ+7aPz5C7AqrCes+FcU67F34MUv2MQzN6D1aTSbJ8MMTjs7Z+/HcL4pAOaMhdrn1dnH1Qx8Gt51+lvAcjfp/yNCYL7+U8rLLOtnbiR41/gk6QX4xQMnKAnRivBfb9ZOXFD8eNY4FtvtkWZSsd9Cl3otno3N6vXo1hU/fX4vTuPa8Tgsr1chqd939hpUO8A3Hpz7Xo3r2dWtIp3J/breUu7DaLqG1y/HySx3tXddfKKXdhEPLxJEte9vo5KePOmD/C8mzh+tHDdEDvc8seKgPD4dz+urur9eMgvOiF8x7uOuucfP3x593kD7zUChGni+7oWp8Hns7D3v27fc2rN1avuq2g9/cHG5+cXP5IXFIj19PZ9x70bf//w5b93Bf7777+fiBLFgYapQYitIqecc/NnOBpHyXAdONsVnTgenqSH8Wb34/fz81Vt/dlqMB++P5heX51/+FJAkvvuy5ev3759+/794uLiClRD5L3N0Qd90Z3P59++hSfLZRAQTsHbwhe/1UfkgsXtPJoW3+tTCv5FRvVL+D8+fPx48SBHoB7oiORw1b/4/uGrAvL74eP3ix937tSJ4728IOHHzmp6H2W9SbgMGJdv/uPWDn6qoded5t+4+D1Inn74+uHDlf9iikIMvSvQuhJA8Mfz8Z3nDLdcH7HWedsXjNb2OaB72s96/85MufciN/DM5SS7ry08/jSIq3dfvn49/nbTVitC79f40zvg9+NHyfH51fXqmK67P3TcbLQIOEemGaPkUzi/VzoQW289Z6k6ADqavfr68927D3V//kaPbJBcfP/4URJ8jt85rWuXa3h9OZqB6YFEW0B0p5uoDaGa8th3AuVWZJ8///x54ddsxcvafST4O3J8vt7GE8dUmK3yrpAwkmh0RpWehv+Wc/fJvu/BQLdjFqSfPycPNm5qgHN3fn6ODF9pfuW03bUR9TwU21ClOqf9+WcuX1EDMy9o/1P7jN3E8Bs3A7Pn1/Ji+ho44uTiHCk+v3vhIWp43Q6+uIcampN25OQdE0fL8dtE7geKMWUmTb36P3Ptez/A1D1/LYK1El7dt5f4EgzaHMFtFD+Q+CNCy2wUUPw+yfbO+dEbA4avfgDHVzd6C7q+xnZ3In8zzrmfL0y5ElKe9qLKz8QdqUlD9JfAsDVxjJr1BCx0d1fA8bV+LfvVsBak2JufBEqerUXPrSlcDgxzQujCUwZjnXCu74Bj7/fwBNZAnmVCGuPkZP5WebjPCKY9hEoV8TEHj9BlTSlYZfjeNXDs+bsydF4JKvs4ducLtQ7y4CR7qxOqjmFAO1lKCVH5i3WP23Gvr6/xGxn1B8Gehrw3YtgfpZzaoDattDPezr17Xt2e/Join/XrnLza5BVTjLDLafhbRGUeQPPsRBOTozxT2wR/UGxe3muVXsvPCkTYhpmxcHX+V41owWLnefjhyZf2Xp+FVbdDkWfbssjZpavZ128EPTYAMLDXN6y6SwscSou3p48UOQ6wTf8GOI5/Mx1RibyLyeUZeILqm4af5/1VcXm/3VsvCzi+mULzDzXV1uEcg+QmSXy1rfm7I9+mRV16eSb9QRv9wc5pf78v6vrJJUwD9NatdJ4YagbUPG5hDFbTJE8i+D2V8UPkKQdJN/yk/EEMQi9GYzf2dwQIhe8n3dEZw0iqTdlSErxZXW3wV6vpK/nNR4FY3fdOUkbzPSxzFo7m48ibDnNM3Wg8vz1JKZe7LxZNw+6LZqYIx1kd+7vVL4d8lserfu/fGeHqvRsbzDvcnZX5hPhBYfVPUaFTTpaT8bTWr7hVIHYc509QxDvQKtkSg/httzdZBBaSatlMgegNcZKe9MZerNc48YJ60Y/jP1eKK+EPhis3yrLRSL9QNRpl2ZX7YA/ypSBEHNcXz2pg4JTxn/RPUfw5EMULUEJ/r+DVsgpag8FfmV1bStEUxTbkKzmxQubh/40s/zYAs/yv1BS/E4Bj/w+22/4IqH+1+E/xn/9MiF2+fYOjQYiG47rREo3/UTsajl8Ajapo0KBBgwYNGjRo0KBBgwYNGjRo0KBBgwYNGjRo0OA18X+/z1qjniqtjQAAAABJRU5ErkJggg==">
            <a:extLst>
              <a:ext uri="{FF2B5EF4-FFF2-40B4-BE49-F238E27FC236}">
                <a16:creationId xmlns:a16="http://schemas.microsoft.com/office/drawing/2014/main" id="{3037B801-37E5-8787-3D8A-8AE19D9796FB}"/>
              </a:ext>
            </a:extLst>
          </p:cNvPr>
          <p:cNvSpPr>
            <a:spLocks noChangeAspect="1" noChangeArrowheads="1"/>
          </p:cNvSpPr>
          <p:nvPr/>
        </p:nvSpPr>
        <p:spPr bwMode="auto">
          <a:xfrm>
            <a:off x="1911350" y="7938"/>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5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20000"/>
              </a:spcBef>
            </a:pPr>
            <a:endParaRPr lang="en-GB" altLang="en-US" sz="1800"/>
          </a:p>
        </p:txBody>
      </p:sp>
    </p:spTree>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0058" name="Rectangle 130057">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060" name="Rectangle 130059">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062" name="Rectangle 130061">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064" name="Rectangle 130063">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0066" name="Freeform: Shape 130065">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0068" name="Rectangle 130067">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050" name="Text Box 4">
            <a:extLst>
              <a:ext uri="{FF2B5EF4-FFF2-40B4-BE49-F238E27FC236}">
                <a16:creationId xmlns:a16="http://schemas.microsoft.com/office/drawing/2014/main" id="{209AC553-6925-9D7A-0EF7-D55BB1466D43}"/>
              </a:ext>
            </a:extLst>
          </p:cNvPr>
          <p:cNvSpPr txBox="1">
            <a:spLocks noChangeArrowheads="1"/>
          </p:cNvSpPr>
          <p:nvPr/>
        </p:nvSpPr>
        <p:spPr bwMode="auto">
          <a:xfrm>
            <a:off x="466722" y="586855"/>
            <a:ext cx="3201366" cy="3387497"/>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b">
            <a:normAutofit/>
          </a:bodyPr>
          <a:lstStyle>
            <a:lvl1pPr>
              <a:spcBef>
                <a:spcPct val="5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a:lnSpc>
                <a:spcPct val="90000"/>
              </a:lnSpc>
              <a:spcBef>
                <a:spcPct val="0"/>
              </a:spcBef>
              <a:spcAft>
                <a:spcPts val="600"/>
              </a:spcAft>
              <a:buNone/>
            </a:pPr>
            <a:r>
              <a:rPr lang="en-US" altLang="en-US" sz="4000" b="1" kern="1200">
                <a:solidFill>
                  <a:srgbClr val="FFFFFF"/>
                </a:solidFill>
                <a:latin typeface="+mj-lt"/>
                <a:ea typeface="+mj-ea"/>
                <a:cs typeface="+mj-cs"/>
              </a:rPr>
              <a:t>Supplier power</a:t>
            </a:r>
          </a:p>
        </p:txBody>
      </p:sp>
      <p:sp>
        <p:nvSpPr>
          <p:cNvPr id="130051" name="Text Box 4">
            <a:extLst>
              <a:ext uri="{FF2B5EF4-FFF2-40B4-BE49-F238E27FC236}">
                <a16:creationId xmlns:a16="http://schemas.microsoft.com/office/drawing/2014/main" id="{F0A00DB4-EC64-32F9-7F80-3CC88289D6DC}"/>
              </a:ext>
            </a:extLst>
          </p:cNvPr>
          <p:cNvSpPr txBox="1">
            <a:spLocks noChangeArrowheads="1"/>
          </p:cNvSpPr>
          <p:nvPr/>
        </p:nvSpPr>
        <p:spPr bwMode="auto">
          <a:xfrm>
            <a:off x="4581727" y="649480"/>
            <a:ext cx="3025303" cy="5546047"/>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normAutofit/>
          </a:bodyPr>
          <a:lstStyle>
            <a:lvl1pPr marL="342900" indent="-342900">
              <a:spcBef>
                <a:spcPct val="5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indent="-228600">
              <a:lnSpc>
                <a:spcPct val="90000"/>
              </a:lnSpc>
              <a:spcBef>
                <a:spcPct val="0"/>
              </a:spcBef>
              <a:spcAft>
                <a:spcPts val="600"/>
              </a:spcAft>
              <a:buFont typeface="Arial" panose="020B0604020202020204" pitchFamily="34" charset="0"/>
              <a:buChar char="•"/>
            </a:pPr>
            <a:r>
              <a:rPr lang="en-US" altLang="en-US" sz="2000">
                <a:latin typeface="+mn-lt"/>
              </a:rPr>
              <a:t>The suppliers have power to sell their products at higher prices. </a:t>
            </a:r>
          </a:p>
          <a:p>
            <a:pPr indent="-228600">
              <a:lnSpc>
                <a:spcPct val="90000"/>
              </a:lnSpc>
              <a:spcBef>
                <a:spcPct val="0"/>
              </a:spcBef>
              <a:spcAft>
                <a:spcPts val="600"/>
              </a:spcAft>
              <a:buFont typeface="Arial" panose="020B0604020202020204" pitchFamily="34" charset="0"/>
              <a:buChar char="•"/>
            </a:pPr>
            <a:r>
              <a:rPr lang="en-US" altLang="en-US" sz="2000">
                <a:latin typeface="+mn-lt"/>
              </a:rPr>
              <a:t>Example: Suppliers to Fast Food Restaurants (Halal) </a:t>
            </a:r>
          </a:p>
        </p:txBody>
      </p:sp>
      <p:pic>
        <p:nvPicPr>
          <p:cNvPr id="130052" name="Picture 2" descr="http://www.famouslogos.org/wp-content/uploads/2009/04/fastfoodlogos.png">
            <a:extLst>
              <a:ext uri="{FF2B5EF4-FFF2-40B4-BE49-F238E27FC236}">
                <a16:creationId xmlns:a16="http://schemas.microsoft.com/office/drawing/2014/main" id="{9ACA6F4C-DFAC-8082-19AE-725EB50E5A92}"/>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8109502" y="1102181"/>
            <a:ext cx="3615776" cy="466551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6201" name="Rectangle 136200">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6203" name="Rectangle 136202">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205" name="Rectangle 136204">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207" name="Rectangle 136206">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209" name="Rectangle 136208">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6211" name="Freeform: Shape 136210">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6213" name="Rectangle 136212">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194" name="Text Box 4">
            <a:extLst>
              <a:ext uri="{FF2B5EF4-FFF2-40B4-BE49-F238E27FC236}">
                <a16:creationId xmlns:a16="http://schemas.microsoft.com/office/drawing/2014/main" id="{8C65BFCD-AF00-1E3B-039C-49F62D993DB2}"/>
              </a:ext>
            </a:extLst>
          </p:cNvPr>
          <p:cNvSpPr txBox="1">
            <a:spLocks noChangeArrowheads="1"/>
          </p:cNvSpPr>
          <p:nvPr/>
        </p:nvSpPr>
        <p:spPr bwMode="auto">
          <a:xfrm>
            <a:off x="466722" y="586855"/>
            <a:ext cx="3201366" cy="3387497"/>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b">
            <a:normAutofit/>
          </a:bodyPr>
          <a:lstStyle>
            <a:lvl1pPr>
              <a:spcBef>
                <a:spcPct val="5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r">
              <a:lnSpc>
                <a:spcPct val="90000"/>
              </a:lnSpc>
              <a:spcBef>
                <a:spcPct val="0"/>
              </a:spcBef>
              <a:spcAft>
                <a:spcPts val="600"/>
              </a:spcAft>
              <a:buNone/>
            </a:pPr>
            <a:r>
              <a:rPr lang="en-US" altLang="en-US" sz="4000" b="1" kern="1200">
                <a:solidFill>
                  <a:srgbClr val="FFFFFF"/>
                </a:solidFill>
                <a:latin typeface="+mj-lt"/>
                <a:ea typeface="+mj-ea"/>
                <a:cs typeface="+mj-cs"/>
              </a:rPr>
              <a:t>Threat of substitutes</a:t>
            </a:r>
          </a:p>
        </p:txBody>
      </p:sp>
      <p:sp>
        <p:nvSpPr>
          <p:cNvPr id="27651" name="Text Box 4">
            <a:extLst>
              <a:ext uri="{FF2B5EF4-FFF2-40B4-BE49-F238E27FC236}">
                <a16:creationId xmlns:a16="http://schemas.microsoft.com/office/drawing/2014/main" id="{5BCD9D6C-E158-37ED-C1EF-C051DCA09DB3}"/>
              </a:ext>
            </a:extLst>
          </p:cNvPr>
          <p:cNvSpPr txBox="1">
            <a:spLocks noChangeArrowheads="1"/>
          </p:cNvSpPr>
          <p:nvPr/>
        </p:nvSpPr>
        <p:spPr bwMode="auto">
          <a:xfrm>
            <a:off x="4810259" y="649480"/>
            <a:ext cx="6555347" cy="5546047"/>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normAutofit/>
          </a:bodyPr>
          <a:lstStyle>
            <a:lvl1pPr eaLnBrk="0" hangingPunct="0">
              <a:spcBef>
                <a:spcPct val="50000"/>
              </a:spcBef>
              <a:defRPr sz="3200">
                <a:solidFill>
                  <a:schemeClr val="tx1"/>
                </a:solidFill>
                <a:latin typeface="Arial" charset="0"/>
              </a:defRPr>
            </a:lvl1pPr>
            <a:lvl2pPr marL="742950" indent="-285750" eaLnBrk="0" hangingPunct="0">
              <a:defRPr sz="28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000">
                <a:solidFill>
                  <a:schemeClr val="tx1"/>
                </a:solidFill>
                <a:latin typeface="Arial" charset="0"/>
              </a:defRPr>
            </a:lvl4pPr>
            <a:lvl5pPr marL="2057400" indent="-228600" eaLnBrk="0" hangingPunct="0">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marL="342900" indent="-228600" eaLnBrk="1" hangingPunct="1">
              <a:lnSpc>
                <a:spcPct val="90000"/>
              </a:lnSpc>
              <a:spcBef>
                <a:spcPct val="0"/>
              </a:spcBef>
              <a:spcAft>
                <a:spcPts val="600"/>
              </a:spcAft>
              <a:buFont typeface="Arial" panose="020B0604020202020204" pitchFamily="34" charset="0"/>
              <a:buChar char="•"/>
              <a:defRPr/>
            </a:pPr>
            <a:r>
              <a:rPr lang="en-US" sz="2000">
                <a:latin typeface="+mn-lt"/>
              </a:rPr>
              <a:t>“A substitute performs the same or a similar function as an industry’s product by a different function . . . [and] limit an industry’s profit potential by placing a ceiling on prices” (Porter, 2008: 84).</a:t>
            </a:r>
          </a:p>
          <a:p>
            <a:pPr indent="-228600" eaLnBrk="1" hangingPunct="1">
              <a:lnSpc>
                <a:spcPct val="90000"/>
              </a:lnSpc>
              <a:spcBef>
                <a:spcPct val="0"/>
              </a:spcBef>
              <a:spcAft>
                <a:spcPts val="600"/>
              </a:spcAft>
              <a:buFont typeface="Arial" panose="020B0604020202020204" pitchFamily="34" charset="0"/>
              <a:buChar char="•"/>
              <a:defRPr/>
            </a:pPr>
            <a:endParaRPr lang="en-US" sz="2000">
              <a:latin typeface="+mn-lt"/>
            </a:endParaRPr>
          </a:p>
          <a:p>
            <a:pPr marL="342900" indent="-228600" eaLnBrk="1" hangingPunct="1">
              <a:lnSpc>
                <a:spcPct val="90000"/>
              </a:lnSpc>
              <a:spcBef>
                <a:spcPct val="0"/>
              </a:spcBef>
              <a:spcAft>
                <a:spcPts val="600"/>
              </a:spcAft>
              <a:buFont typeface="Arial" panose="020B0604020202020204" pitchFamily="34" charset="0"/>
              <a:buChar char="•"/>
              <a:defRPr/>
            </a:pPr>
            <a:r>
              <a:rPr lang="en-US" altLang="en-US" sz="2000">
                <a:latin typeface="+mn-lt"/>
              </a:rPr>
              <a:t>Extent depends on:</a:t>
            </a:r>
          </a:p>
          <a:p>
            <a:pPr marL="1085850" lvl="1" indent="-228600" eaLnBrk="1" hangingPunct="1">
              <a:lnSpc>
                <a:spcPct val="90000"/>
              </a:lnSpc>
              <a:spcAft>
                <a:spcPts val="600"/>
              </a:spcAft>
              <a:buFont typeface="Arial" panose="020B0604020202020204" pitchFamily="34" charset="0"/>
              <a:buChar char="•"/>
              <a:defRPr/>
            </a:pPr>
            <a:r>
              <a:rPr lang="en-US" altLang="en-US" sz="2000">
                <a:latin typeface="+mn-lt"/>
              </a:rPr>
              <a:t>Switching costs</a:t>
            </a:r>
          </a:p>
          <a:p>
            <a:pPr marL="1085850" lvl="1" indent="-228600" eaLnBrk="1" hangingPunct="1">
              <a:lnSpc>
                <a:spcPct val="90000"/>
              </a:lnSpc>
              <a:spcAft>
                <a:spcPts val="600"/>
              </a:spcAft>
              <a:buFont typeface="Arial" panose="020B0604020202020204" pitchFamily="34" charset="0"/>
              <a:buChar char="•"/>
              <a:defRPr/>
            </a:pPr>
            <a:r>
              <a:rPr lang="en-US" altLang="en-US" sz="2000">
                <a:latin typeface="+mn-lt"/>
              </a:rPr>
              <a:t>Product price</a:t>
            </a:r>
          </a:p>
          <a:p>
            <a:pPr marL="1085850" lvl="1" indent="-228600" eaLnBrk="1" hangingPunct="1">
              <a:lnSpc>
                <a:spcPct val="90000"/>
              </a:lnSpc>
              <a:spcAft>
                <a:spcPts val="600"/>
              </a:spcAft>
              <a:buFont typeface="Arial" panose="020B0604020202020204" pitchFamily="34" charset="0"/>
              <a:buChar char="•"/>
              <a:defRPr/>
            </a:pPr>
            <a:r>
              <a:rPr lang="en-US" altLang="en-US" sz="2000">
                <a:latin typeface="+mn-lt"/>
              </a:rPr>
              <a:t>Product quality</a:t>
            </a:r>
          </a:p>
        </p:txBody>
      </p:sp>
    </p:spTree>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B7AD9F6-8CE7-4299-8FC6-328F4DCD3F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445B782-B9E0-9617-ABA3-3A520568AFDE}"/>
              </a:ext>
            </a:extLst>
          </p:cNvPr>
          <p:cNvSpPr>
            <a:spLocks noGrp="1"/>
          </p:cNvSpPr>
          <p:nvPr>
            <p:ph type="title"/>
          </p:nvPr>
        </p:nvSpPr>
        <p:spPr>
          <a:xfrm>
            <a:off x="4654296" y="640080"/>
            <a:ext cx="6894576" cy="3566160"/>
          </a:xfrm>
        </p:spPr>
        <p:txBody>
          <a:bodyPr vert="horz" lIns="91440" tIns="45720" rIns="91440" bIns="45720" rtlCol="0" anchor="b">
            <a:normAutofit/>
          </a:bodyPr>
          <a:lstStyle/>
          <a:p>
            <a:r>
              <a:rPr lang="en-US" sz="6600"/>
              <a:t>Unique Selling Preposition / Point (USP)</a:t>
            </a:r>
          </a:p>
        </p:txBody>
      </p:sp>
      <p:sp>
        <p:nvSpPr>
          <p:cNvPr id="3" name="Text Placeholder 2">
            <a:extLst>
              <a:ext uri="{FF2B5EF4-FFF2-40B4-BE49-F238E27FC236}">
                <a16:creationId xmlns:a16="http://schemas.microsoft.com/office/drawing/2014/main" id="{F065736E-86F8-0B58-B17C-12B6844EBE3B}"/>
              </a:ext>
            </a:extLst>
          </p:cNvPr>
          <p:cNvSpPr>
            <a:spLocks noGrp="1"/>
          </p:cNvSpPr>
          <p:nvPr>
            <p:ph type="body" idx="1"/>
          </p:nvPr>
        </p:nvSpPr>
        <p:spPr>
          <a:xfrm>
            <a:off x="4654296" y="4636008"/>
            <a:ext cx="6894576" cy="1572768"/>
          </a:xfrm>
        </p:spPr>
        <p:txBody>
          <a:bodyPr vert="horz" lIns="91440" tIns="45720" rIns="91440" bIns="45720" rtlCol="0">
            <a:normAutofit/>
          </a:bodyPr>
          <a:lstStyle/>
          <a:p>
            <a:r>
              <a:rPr lang="en-US">
                <a:solidFill>
                  <a:schemeClr val="tx1"/>
                </a:solidFill>
              </a:rPr>
              <a:t>Porter’s Generic Strategies </a:t>
            </a:r>
          </a:p>
        </p:txBody>
      </p:sp>
      <p:pic>
        <p:nvPicPr>
          <p:cNvPr id="5" name="Picture 4">
            <a:extLst>
              <a:ext uri="{FF2B5EF4-FFF2-40B4-BE49-F238E27FC236}">
                <a16:creationId xmlns:a16="http://schemas.microsoft.com/office/drawing/2014/main" id="{67727D6C-BD35-2316-1795-03519FB36528}"/>
              </a:ext>
            </a:extLst>
          </p:cNvPr>
          <p:cNvPicPr>
            <a:picLocks noChangeAspect="1"/>
          </p:cNvPicPr>
          <p:nvPr/>
        </p:nvPicPr>
        <p:blipFill rotWithShape="1">
          <a:blip r:embed="rId2"/>
          <a:srcRect l="37550" r="15208" b="-1"/>
          <a:stretch/>
        </p:blipFill>
        <p:spPr>
          <a:xfrm>
            <a:off x="20" y="10"/>
            <a:ext cx="4049786" cy="6857990"/>
          </a:xfrm>
          <a:custGeom>
            <a:avLst/>
            <a:gdLst/>
            <a:ahLst/>
            <a:cxnLst/>
            <a:rect l="l" t="t" r="r" b="b"/>
            <a:pathLst>
              <a:path w="4049806" h="6858000">
                <a:moveTo>
                  <a:pt x="0" y="0"/>
                </a:moveTo>
                <a:lnTo>
                  <a:pt x="4018525" y="0"/>
                </a:lnTo>
                <a:lnTo>
                  <a:pt x="4019816" y="10931"/>
                </a:lnTo>
                <a:cubicBezTo>
                  <a:pt x="4034945" y="94836"/>
                  <a:pt x="4032275" y="179884"/>
                  <a:pt x="4036343" y="264297"/>
                </a:cubicBezTo>
                <a:cubicBezTo>
                  <a:pt x="4041301" y="367652"/>
                  <a:pt x="4035072" y="471135"/>
                  <a:pt x="4032911" y="574617"/>
                </a:cubicBezTo>
                <a:cubicBezTo>
                  <a:pt x="4031004" y="662717"/>
                  <a:pt x="4022232" y="750690"/>
                  <a:pt x="4025029" y="838916"/>
                </a:cubicBezTo>
                <a:cubicBezTo>
                  <a:pt x="4025029" y="841968"/>
                  <a:pt x="4025029" y="845019"/>
                  <a:pt x="4025029" y="848070"/>
                </a:cubicBezTo>
                <a:cubicBezTo>
                  <a:pt x="4017020" y="945068"/>
                  <a:pt x="4017020" y="1042576"/>
                  <a:pt x="4025029" y="1139574"/>
                </a:cubicBezTo>
                <a:cubicBezTo>
                  <a:pt x="4027609" y="1179950"/>
                  <a:pt x="4026885" y="1220466"/>
                  <a:pt x="4022868" y="1260728"/>
                </a:cubicBezTo>
                <a:cubicBezTo>
                  <a:pt x="4019054" y="1311960"/>
                  <a:pt x="4006849" y="1364083"/>
                  <a:pt x="4015621" y="1414934"/>
                </a:cubicBezTo>
                <a:cubicBezTo>
                  <a:pt x="4021367" y="1456784"/>
                  <a:pt x="4024558" y="1498940"/>
                  <a:pt x="4025156" y="1541172"/>
                </a:cubicBezTo>
                <a:cubicBezTo>
                  <a:pt x="4029478" y="1635755"/>
                  <a:pt x="4025283" y="1730847"/>
                  <a:pt x="4023757" y="1825685"/>
                </a:cubicBezTo>
                <a:cubicBezTo>
                  <a:pt x="4021850" y="1936286"/>
                  <a:pt x="4024647" y="2046634"/>
                  <a:pt x="4015748" y="2157235"/>
                </a:cubicBezTo>
                <a:cubicBezTo>
                  <a:pt x="4010790" y="2246581"/>
                  <a:pt x="4010790" y="2336130"/>
                  <a:pt x="4015748" y="2425476"/>
                </a:cubicBezTo>
                <a:cubicBezTo>
                  <a:pt x="4018164" y="2507473"/>
                  <a:pt x="4030495" y="2588454"/>
                  <a:pt x="4028461" y="2671214"/>
                </a:cubicBezTo>
                <a:cubicBezTo>
                  <a:pt x="4026046" y="2767832"/>
                  <a:pt x="4014604" y="2863940"/>
                  <a:pt x="4018164" y="2960685"/>
                </a:cubicBezTo>
                <a:cubicBezTo>
                  <a:pt x="4019816" y="3006832"/>
                  <a:pt x="4019944" y="3052980"/>
                  <a:pt x="4020961" y="3099127"/>
                </a:cubicBezTo>
                <a:cubicBezTo>
                  <a:pt x="4021978" y="3154682"/>
                  <a:pt x="4032021" y="3210110"/>
                  <a:pt x="4026427" y="3265665"/>
                </a:cubicBezTo>
                <a:cubicBezTo>
                  <a:pt x="4017147" y="3358087"/>
                  <a:pt x="3993120" y="3448857"/>
                  <a:pt x="4008121" y="3543567"/>
                </a:cubicBezTo>
                <a:cubicBezTo>
                  <a:pt x="4016384" y="3595690"/>
                  <a:pt x="4025791" y="3647940"/>
                  <a:pt x="4030495" y="3700571"/>
                </a:cubicBezTo>
                <a:cubicBezTo>
                  <a:pt x="4034690" y="3747608"/>
                  <a:pt x="4045369" y="3795408"/>
                  <a:pt x="4037233" y="3842191"/>
                </a:cubicBezTo>
                <a:cubicBezTo>
                  <a:pt x="4030368" y="3882237"/>
                  <a:pt x="4034055" y="3922282"/>
                  <a:pt x="4028715" y="3962327"/>
                </a:cubicBezTo>
                <a:cubicBezTo>
                  <a:pt x="4021723" y="4014831"/>
                  <a:pt x="4017910" y="4068352"/>
                  <a:pt x="4012697" y="4121111"/>
                </a:cubicBezTo>
                <a:cubicBezTo>
                  <a:pt x="4007866" y="4169038"/>
                  <a:pt x="4004307" y="4216838"/>
                  <a:pt x="4017020" y="4261841"/>
                </a:cubicBezTo>
                <a:cubicBezTo>
                  <a:pt x="4048039" y="4375112"/>
                  <a:pt x="4031004" y="4487748"/>
                  <a:pt x="4019308" y="4600257"/>
                </a:cubicBezTo>
                <a:cubicBezTo>
                  <a:pt x="4013587" y="4655049"/>
                  <a:pt x="4005197" y="4712765"/>
                  <a:pt x="4017910" y="4762853"/>
                </a:cubicBezTo>
                <a:cubicBezTo>
                  <a:pt x="4041428" y="4851716"/>
                  <a:pt x="4022995" y="4936764"/>
                  <a:pt x="4012824" y="5021432"/>
                </a:cubicBezTo>
                <a:cubicBezTo>
                  <a:pt x="4002654" y="5106099"/>
                  <a:pt x="4000239" y="5189495"/>
                  <a:pt x="4018037" y="5272637"/>
                </a:cubicBezTo>
                <a:cubicBezTo>
                  <a:pt x="4030495" y="5331116"/>
                  <a:pt x="4030495" y="5390612"/>
                  <a:pt x="4032021" y="5449600"/>
                </a:cubicBezTo>
                <a:cubicBezTo>
                  <a:pt x="4032911" y="5486339"/>
                  <a:pt x="4019308" y="5523842"/>
                  <a:pt x="4010282" y="5560582"/>
                </a:cubicBezTo>
                <a:cubicBezTo>
                  <a:pt x="3994009" y="5626943"/>
                  <a:pt x="3988162" y="5694321"/>
                  <a:pt x="4010282" y="5759029"/>
                </a:cubicBezTo>
                <a:cubicBezTo>
                  <a:pt x="4040793" y="5848655"/>
                  <a:pt x="4058336" y="5938407"/>
                  <a:pt x="4045623" y="6033117"/>
                </a:cubicBezTo>
                <a:cubicBezTo>
                  <a:pt x="4038377" y="6091724"/>
                  <a:pt x="4036597" y="6151347"/>
                  <a:pt x="4025664" y="6209190"/>
                </a:cubicBezTo>
                <a:cubicBezTo>
                  <a:pt x="4007358" y="6304790"/>
                  <a:pt x="4013841" y="6399882"/>
                  <a:pt x="4028461" y="6494211"/>
                </a:cubicBezTo>
                <a:cubicBezTo>
                  <a:pt x="4038542" y="6573081"/>
                  <a:pt x="4039610" y="6652829"/>
                  <a:pt x="4031639" y="6731941"/>
                </a:cubicBezTo>
                <a:lnTo>
                  <a:pt x="4022913" y="6858000"/>
                </a:lnTo>
                <a:lnTo>
                  <a:pt x="0" y="6858000"/>
                </a:lnTo>
                <a:close/>
              </a:path>
            </a:pathLst>
          </a:custGeom>
        </p:spPr>
      </p:pic>
      <p:sp>
        <p:nvSpPr>
          <p:cNvPr id="11" name="sketchy line">
            <a:extLst>
              <a:ext uri="{FF2B5EF4-FFF2-40B4-BE49-F238E27FC236}">
                <a16:creationId xmlns:a16="http://schemas.microsoft.com/office/drawing/2014/main" id="{82580482-BA80-420A-8A05-C58E97F26B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6" y="4409267"/>
            <a:ext cx="4242816" cy="18288"/>
          </a:xfrm>
          <a:custGeom>
            <a:avLst/>
            <a:gdLst>
              <a:gd name="connsiteX0" fmla="*/ 0 w 4242816"/>
              <a:gd name="connsiteY0" fmla="*/ 0 h 18288"/>
              <a:gd name="connsiteX1" fmla="*/ 690973 w 4242816"/>
              <a:gd name="connsiteY1" fmla="*/ 0 h 18288"/>
              <a:gd name="connsiteX2" fmla="*/ 1212233 w 4242816"/>
              <a:gd name="connsiteY2" fmla="*/ 0 h 18288"/>
              <a:gd name="connsiteX3" fmla="*/ 1860778 w 4242816"/>
              <a:gd name="connsiteY3" fmla="*/ 0 h 18288"/>
              <a:gd name="connsiteX4" fmla="*/ 2424466 w 4242816"/>
              <a:gd name="connsiteY4" fmla="*/ 0 h 18288"/>
              <a:gd name="connsiteX5" fmla="*/ 3115439 w 4242816"/>
              <a:gd name="connsiteY5" fmla="*/ 0 h 18288"/>
              <a:gd name="connsiteX6" fmla="*/ 3636699 w 4242816"/>
              <a:gd name="connsiteY6" fmla="*/ 0 h 18288"/>
              <a:gd name="connsiteX7" fmla="*/ 4242816 w 4242816"/>
              <a:gd name="connsiteY7" fmla="*/ 0 h 18288"/>
              <a:gd name="connsiteX8" fmla="*/ 4242816 w 4242816"/>
              <a:gd name="connsiteY8" fmla="*/ 18288 h 18288"/>
              <a:gd name="connsiteX9" fmla="*/ 3636699 w 4242816"/>
              <a:gd name="connsiteY9" fmla="*/ 18288 h 18288"/>
              <a:gd name="connsiteX10" fmla="*/ 3030583 w 4242816"/>
              <a:gd name="connsiteY10" fmla="*/ 18288 h 18288"/>
              <a:gd name="connsiteX11" fmla="*/ 2466894 w 4242816"/>
              <a:gd name="connsiteY11" fmla="*/ 18288 h 18288"/>
              <a:gd name="connsiteX12" fmla="*/ 1988062 w 4242816"/>
              <a:gd name="connsiteY12" fmla="*/ 18288 h 18288"/>
              <a:gd name="connsiteX13" fmla="*/ 1466802 w 4242816"/>
              <a:gd name="connsiteY13" fmla="*/ 18288 h 18288"/>
              <a:gd name="connsiteX14" fmla="*/ 860686 w 4242816"/>
              <a:gd name="connsiteY14" fmla="*/ 18288 h 18288"/>
              <a:gd name="connsiteX15" fmla="*/ 0 w 4242816"/>
              <a:gd name="connsiteY15" fmla="*/ 18288 h 18288"/>
              <a:gd name="connsiteX16" fmla="*/ 0 w 4242816"/>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2816" h="18288" fill="none" extrusionOk="0">
                <a:moveTo>
                  <a:pt x="0" y="0"/>
                </a:moveTo>
                <a:cubicBezTo>
                  <a:pt x="249934" y="1471"/>
                  <a:pt x="379877" y="-29444"/>
                  <a:pt x="690973" y="0"/>
                </a:cubicBezTo>
                <a:cubicBezTo>
                  <a:pt x="1002069" y="29444"/>
                  <a:pt x="1021583" y="17501"/>
                  <a:pt x="1212233" y="0"/>
                </a:cubicBezTo>
                <a:cubicBezTo>
                  <a:pt x="1402883" y="-17501"/>
                  <a:pt x="1678760" y="5386"/>
                  <a:pt x="1860778" y="0"/>
                </a:cubicBezTo>
                <a:cubicBezTo>
                  <a:pt x="2042796" y="-5386"/>
                  <a:pt x="2245608" y="-22401"/>
                  <a:pt x="2424466" y="0"/>
                </a:cubicBezTo>
                <a:cubicBezTo>
                  <a:pt x="2603324" y="22401"/>
                  <a:pt x="2890020" y="33806"/>
                  <a:pt x="3115439" y="0"/>
                </a:cubicBezTo>
                <a:cubicBezTo>
                  <a:pt x="3340858" y="-33806"/>
                  <a:pt x="3428300" y="18628"/>
                  <a:pt x="3636699" y="0"/>
                </a:cubicBezTo>
                <a:cubicBezTo>
                  <a:pt x="3845098" y="-18628"/>
                  <a:pt x="4108824" y="5541"/>
                  <a:pt x="4242816" y="0"/>
                </a:cubicBezTo>
                <a:cubicBezTo>
                  <a:pt x="4242066" y="4160"/>
                  <a:pt x="4243125" y="10356"/>
                  <a:pt x="4242816" y="18288"/>
                </a:cubicBezTo>
                <a:cubicBezTo>
                  <a:pt x="4113424" y="32735"/>
                  <a:pt x="3768327" y="47567"/>
                  <a:pt x="3636699" y="18288"/>
                </a:cubicBezTo>
                <a:cubicBezTo>
                  <a:pt x="3505071" y="-10991"/>
                  <a:pt x="3294208" y="-4990"/>
                  <a:pt x="3030583" y="18288"/>
                </a:cubicBezTo>
                <a:cubicBezTo>
                  <a:pt x="2766958" y="41566"/>
                  <a:pt x="2649277" y="20974"/>
                  <a:pt x="2466894" y="18288"/>
                </a:cubicBezTo>
                <a:cubicBezTo>
                  <a:pt x="2284511" y="15602"/>
                  <a:pt x="2151277" y="1154"/>
                  <a:pt x="1988062" y="18288"/>
                </a:cubicBezTo>
                <a:cubicBezTo>
                  <a:pt x="1824847" y="35422"/>
                  <a:pt x="1691359" y="9265"/>
                  <a:pt x="1466802" y="18288"/>
                </a:cubicBezTo>
                <a:cubicBezTo>
                  <a:pt x="1242245" y="27311"/>
                  <a:pt x="1006161" y="36605"/>
                  <a:pt x="860686" y="18288"/>
                </a:cubicBezTo>
                <a:cubicBezTo>
                  <a:pt x="715211" y="-29"/>
                  <a:pt x="242774" y="46538"/>
                  <a:pt x="0" y="18288"/>
                </a:cubicBezTo>
                <a:cubicBezTo>
                  <a:pt x="-146" y="11482"/>
                  <a:pt x="-422" y="5192"/>
                  <a:pt x="0" y="0"/>
                </a:cubicBezTo>
                <a:close/>
              </a:path>
              <a:path w="4242816" h="18288" stroke="0" extrusionOk="0">
                <a:moveTo>
                  <a:pt x="0" y="0"/>
                </a:moveTo>
                <a:cubicBezTo>
                  <a:pt x="259751" y="-14018"/>
                  <a:pt x="356632" y="-15007"/>
                  <a:pt x="521260" y="0"/>
                </a:cubicBezTo>
                <a:cubicBezTo>
                  <a:pt x="685888" y="15007"/>
                  <a:pt x="885786" y="5167"/>
                  <a:pt x="1212233" y="0"/>
                </a:cubicBezTo>
                <a:cubicBezTo>
                  <a:pt x="1538680" y="-5167"/>
                  <a:pt x="1458849" y="7951"/>
                  <a:pt x="1691065" y="0"/>
                </a:cubicBezTo>
                <a:cubicBezTo>
                  <a:pt x="1923281" y="-7951"/>
                  <a:pt x="1985780" y="-16303"/>
                  <a:pt x="2169897" y="0"/>
                </a:cubicBezTo>
                <a:cubicBezTo>
                  <a:pt x="2354014" y="16303"/>
                  <a:pt x="2633054" y="-2739"/>
                  <a:pt x="2776014" y="0"/>
                </a:cubicBezTo>
                <a:cubicBezTo>
                  <a:pt x="2918974" y="2739"/>
                  <a:pt x="3112688" y="-15682"/>
                  <a:pt x="3339702" y="0"/>
                </a:cubicBezTo>
                <a:cubicBezTo>
                  <a:pt x="3566716" y="15682"/>
                  <a:pt x="4015278" y="-28467"/>
                  <a:pt x="4242816" y="0"/>
                </a:cubicBezTo>
                <a:cubicBezTo>
                  <a:pt x="4243501" y="7633"/>
                  <a:pt x="4242294" y="10002"/>
                  <a:pt x="4242816" y="18288"/>
                </a:cubicBezTo>
                <a:cubicBezTo>
                  <a:pt x="3924964" y="16283"/>
                  <a:pt x="3746362" y="-1805"/>
                  <a:pt x="3551843" y="18288"/>
                </a:cubicBezTo>
                <a:cubicBezTo>
                  <a:pt x="3357324" y="38381"/>
                  <a:pt x="3126422" y="47156"/>
                  <a:pt x="2860870" y="18288"/>
                </a:cubicBezTo>
                <a:cubicBezTo>
                  <a:pt x="2595318" y="-10580"/>
                  <a:pt x="2572437" y="11441"/>
                  <a:pt x="2297182" y="18288"/>
                </a:cubicBezTo>
                <a:cubicBezTo>
                  <a:pt x="2021927" y="25135"/>
                  <a:pt x="1916908" y="33601"/>
                  <a:pt x="1733493" y="18288"/>
                </a:cubicBezTo>
                <a:cubicBezTo>
                  <a:pt x="1550078" y="2975"/>
                  <a:pt x="1412440" y="27896"/>
                  <a:pt x="1212233" y="18288"/>
                </a:cubicBezTo>
                <a:cubicBezTo>
                  <a:pt x="1012026" y="8680"/>
                  <a:pt x="914386" y="13859"/>
                  <a:pt x="648545" y="18288"/>
                </a:cubicBezTo>
                <a:cubicBezTo>
                  <a:pt x="382704" y="22717"/>
                  <a:pt x="233522" y="39342"/>
                  <a:pt x="0" y="18288"/>
                </a:cubicBezTo>
                <a:cubicBezTo>
                  <a:pt x="-772" y="13661"/>
                  <a:pt x="-839" y="849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96823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4397"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386" name="Text Box 4">
            <a:extLst>
              <a:ext uri="{FF2B5EF4-FFF2-40B4-BE49-F238E27FC236}">
                <a16:creationId xmlns:a16="http://schemas.microsoft.com/office/drawing/2014/main" id="{1736AB2C-3488-7F9A-853E-A6F54BA98E33}"/>
              </a:ext>
            </a:extLst>
          </p:cNvPr>
          <p:cNvSpPr txBox="1">
            <a:spLocks noChangeArrowheads="1"/>
          </p:cNvSpPr>
          <p:nvPr/>
        </p:nvSpPr>
        <p:spPr bwMode="auto">
          <a:xfrm>
            <a:off x="1028700" y="1967266"/>
            <a:ext cx="2628900" cy="254725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normAutofit/>
          </a:bodyPr>
          <a:lstStyle>
            <a:lvl1pPr>
              <a:spcBef>
                <a:spcPct val="5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lnSpc>
                <a:spcPct val="90000"/>
              </a:lnSpc>
              <a:spcBef>
                <a:spcPct val="0"/>
              </a:spcBef>
              <a:spcAft>
                <a:spcPts val="600"/>
              </a:spcAft>
              <a:buNone/>
            </a:pPr>
            <a:r>
              <a:rPr lang="en-US" altLang="en-US" sz="3600" b="1" kern="1200">
                <a:solidFill>
                  <a:srgbClr val="FFFFFF"/>
                </a:solidFill>
                <a:latin typeface="+mj-lt"/>
                <a:ea typeface="+mj-ea"/>
                <a:cs typeface="+mj-cs"/>
              </a:rPr>
              <a:t>Porter’s Generic Strategies</a:t>
            </a:r>
          </a:p>
        </p:txBody>
      </p:sp>
      <p:pic>
        <p:nvPicPr>
          <p:cNvPr id="1026" name="Picture 2" descr="Generic Strategies Porter">
            <a:extLst>
              <a:ext uri="{FF2B5EF4-FFF2-40B4-BE49-F238E27FC236}">
                <a16:creationId xmlns:a16="http://schemas.microsoft.com/office/drawing/2014/main" id="{DA161A31-BDFE-157B-EBA3-7A47C6656AFB}"/>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777316" y="1521314"/>
            <a:ext cx="6780700" cy="381304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6441" name="Rectangle 146440">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6443" name="Rectangle 146442">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445" name="Rectangle 146444">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447" name="Rectangle 146446">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449" name="Rectangle 146448">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6451" name="Freeform: Shape 146450">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6453" name="Rectangle 146452">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76" name="Text Box 4">
            <a:extLst>
              <a:ext uri="{FF2B5EF4-FFF2-40B4-BE49-F238E27FC236}">
                <a16:creationId xmlns:a16="http://schemas.microsoft.com/office/drawing/2014/main" id="{ECCD6F4B-4B69-CB11-0304-6A42B38EBE48}"/>
              </a:ext>
            </a:extLst>
          </p:cNvPr>
          <p:cNvSpPr txBox="1">
            <a:spLocks noChangeArrowheads="1"/>
          </p:cNvSpPr>
          <p:nvPr/>
        </p:nvSpPr>
        <p:spPr bwMode="auto">
          <a:xfrm>
            <a:off x="466722" y="586855"/>
            <a:ext cx="3201366" cy="3387497"/>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b">
            <a:norm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20000"/>
              </a:spcBef>
              <a:spcAft>
                <a:spcPct val="0"/>
              </a:spcAft>
              <a:buChar char="•"/>
              <a:defRPr>
                <a:solidFill>
                  <a:schemeClr val="tx1"/>
                </a:solidFill>
                <a:latin typeface="Arial" charset="0"/>
                <a:cs typeface="Arial" charset="0"/>
              </a:defRPr>
            </a:lvl6pPr>
            <a:lvl7pPr marL="2971800" indent="-228600" eaLnBrk="0" fontAlgn="base" hangingPunct="0">
              <a:spcBef>
                <a:spcPct val="20000"/>
              </a:spcBef>
              <a:spcAft>
                <a:spcPct val="0"/>
              </a:spcAft>
              <a:buChar char="•"/>
              <a:defRPr>
                <a:solidFill>
                  <a:schemeClr val="tx1"/>
                </a:solidFill>
                <a:latin typeface="Arial" charset="0"/>
                <a:cs typeface="Arial" charset="0"/>
              </a:defRPr>
            </a:lvl7pPr>
            <a:lvl8pPr marL="3429000" indent="-228600" eaLnBrk="0" fontAlgn="base" hangingPunct="0">
              <a:spcBef>
                <a:spcPct val="20000"/>
              </a:spcBef>
              <a:spcAft>
                <a:spcPct val="0"/>
              </a:spcAft>
              <a:buChar char="•"/>
              <a:defRPr>
                <a:solidFill>
                  <a:schemeClr val="tx1"/>
                </a:solidFill>
                <a:latin typeface="Arial" charset="0"/>
                <a:cs typeface="Arial" charset="0"/>
              </a:defRPr>
            </a:lvl8pPr>
            <a:lvl9pPr marL="3886200" indent="-228600" eaLnBrk="0" fontAlgn="base" hangingPunct="0">
              <a:spcBef>
                <a:spcPct val="20000"/>
              </a:spcBef>
              <a:spcAft>
                <a:spcPct val="0"/>
              </a:spcAft>
              <a:buChar char="•"/>
              <a:defRPr>
                <a:solidFill>
                  <a:schemeClr val="tx1"/>
                </a:solidFill>
                <a:latin typeface="Arial" charset="0"/>
                <a:cs typeface="Arial" charset="0"/>
              </a:defRPr>
            </a:lvl9pPr>
          </a:lstStyle>
          <a:p>
            <a:pPr algn="r" eaLnBrk="1" hangingPunct="1">
              <a:lnSpc>
                <a:spcPct val="90000"/>
              </a:lnSpc>
              <a:spcBef>
                <a:spcPct val="0"/>
              </a:spcBef>
              <a:spcAft>
                <a:spcPts val="600"/>
              </a:spcAft>
              <a:defRPr/>
            </a:pPr>
            <a:r>
              <a:rPr lang="en-US" sz="4000" b="1" kern="1200">
                <a:solidFill>
                  <a:srgbClr val="FFFFFF"/>
                </a:solidFill>
                <a:latin typeface="+mj-lt"/>
                <a:ea typeface="+mj-ea"/>
                <a:cs typeface="+mj-cs"/>
              </a:rPr>
              <a:t>Cost Leadership</a:t>
            </a:r>
          </a:p>
        </p:txBody>
      </p:sp>
      <p:sp>
        <p:nvSpPr>
          <p:cNvPr id="146436" name="Footer Placeholder 1">
            <a:extLst>
              <a:ext uri="{FF2B5EF4-FFF2-40B4-BE49-F238E27FC236}">
                <a16:creationId xmlns:a16="http://schemas.microsoft.com/office/drawing/2014/main" id="{D975C824-1940-9E19-8258-CC239DDD0BFA}"/>
              </a:ext>
            </a:extLst>
          </p:cNvPr>
          <p:cNvSpPr>
            <a:spLocks noGrp="1"/>
          </p:cNvSpPr>
          <p:nvPr>
            <p:ph type="ftr" sz="quarter" idx="11"/>
          </p:nvPr>
        </p:nvSpPr>
        <p:spPr>
          <a:xfrm rot="5400000">
            <a:off x="-1828800" y="1984248"/>
            <a:ext cx="4114800" cy="365125"/>
          </a:xfrm>
        </p:spPr>
        <p:txBody>
          <a:bodyPr vert="horz" lIns="91440" tIns="45720" rIns="91440" bIns="45720" rtlCol="0" anchor="ctr">
            <a:normAutofit/>
          </a:bodyPr>
          <a:lstStyle>
            <a:lvl1pPr>
              <a:spcBef>
                <a:spcPct val="20000"/>
              </a:spcBef>
              <a:buChar char="•"/>
              <a:defRPr>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cs typeface="Arial" panose="020B0604020202020204" pitchFamily="34" charset="0"/>
              </a:defRPr>
            </a:lvl9pPr>
          </a:lstStyle>
          <a:p>
            <a:pPr algn="l"/>
            <a:r>
              <a:rPr lang="en-US" altLang="en-US" sz="1000" kern="1200">
                <a:solidFill>
                  <a:srgbClr val="FFFFFF"/>
                </a:solidFill>
                <a:latin typeface="+mn-lt"/>
                <a:ea typeface="+mn-ea"/>
                <a:cs typeface="+mn-cs"/>
              </a:rPr>
              <a:t>Enterprise and its Business Environment © Goodfellow Publishers 2016</a:t>
            </a:r>
          </a:p>
        </p:txBody>
      </p:sp>
      <p:sp>
        <p:nvSpPr>
          <p:cNvPr id="146435" name="Text Box 4">
            <a:extLst>
              <a:ext uri="{FF2B5EF4-FFF2-40B4-BE49-F238E27FC236}">
                <a16:creationId xmlns:a16="http://schemas.microsoft.com/office/drawing/2014/main" id="{ED905EAC-5D6E-F407-FC37-EE31ED2410E2}"/>
              </a:ext>
            </a:extLst>
          </p:cNvPr>
          <p:cNvSpPr txBox="1">
            <a:spLocks noChangeArrowheads="1"/>
          </p:cNvSpPr>
          <p:nvPr/>
        </p:nvSpPr>
        <p:spPr bwMode="auto">
          <a:xfrm>
            <a:off x="4810259" y="649480"/>
            <a:ext cx="6555347" cy="5546047"/>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normAutofit/>
          </a:bodyPr>
          <a:lstStyle>
            <a:lvl1pPr marL="342900" indent="-342900">
              <a:spcBef>
                <a:spcPct val="50000"/>
              </a:spcBef>
              <a:buChar char="•"/>
              <a:defRPr sz="3200">
                <a:solidFill>
                  <a:schemeClr val="tx1"/>
                </a:solidFill>
                <a:latin typeface="Arial" panose="020B0604020202020204" pitchFamily="34" charset="0"/>
              </a:defRPr>
            </a:lvl1pPr>
            <a:lvl2pPr marL="1085850" indent="-34290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indent="-228600">
              <a:lnSpc>
                <a:spcPct val="90000"/>
              </a:lnSpc>
              <a:spcBef>
                <a:spcPct val="0"/>
              </a:spcBef>
              <a:spcAft>
                <a:spcPts val="600"/>
              </a:spcAft>
              <a:buFont typeface="Arial" panose="020B0604020202020204" pitchFamily="34" charset="0"/>
              <a:buChar char="•"/>
            </a:pPr>
            <a:r>
              <a:rPr lang="en-US" altLang="en-US" sz="2000">
                <a:latin typeface="+mn-lt"/>
              </a:rPr>
              <a:t>Focuses on gaining competitive advantage by having the lowest cost in the industry</a:t>
            </a:r>
          </a:p>
          <a:p>
            <a:pPr indent="-228600">
              <a:lnSpc>
                <a:spcPct val="90000"/>
              </a:lnSpc>
              <a:spcBef>
                <a:spcPct val="0"/>
              </a:spcBef>
              <a:spcAft>
                <a:spcPts val="600"/>
              </a:spcAft>
              <a:buFont typeface="Arial" panose="020B0604020202020204" pitchFamily="34" charset="0"/>
              <a:buChar char="•"/>
            </a:pPr>
            <a:r>
              <a:rPr lang="en-US" altLang="en-US" sz="2000">
                <a:latin typeface="+mn-lt"/>
              </a:rPr>
              <a:t>Aim</a:t>
            </a:r>
          </a:p>
          <a:p>
            <a:pPr lvl="1" indent="-228600">
              <a:lnSpc>
                <a:spcPct val="90000"/>
              </a:lnSpc>
              <a:spcBef>
                <a:spcPct val="0"/>
              </a:spcBef>
              <a:spcAft>
                <a:spcPts val="600"/>
              </a:spcAft>
              <a:buFont typeface="Arial" panose="020B0604020202020204" pitchFamily="34" charset="0"/>
              <a:buChar char="•"/>
            </a:pPr>
            <a:r>
              <a:rPr lang="en-US" altLang="en-US" sz="2000">
                <a:latin typeface="+mn-lt"/>
              </a:rPr>
              <a:t>To service mass market</a:t>
            </a:r>
          </a:p>
          <a:p>
            <a:pPr indent="-228600">
              <a:lnSpc>
                <a:spcPct val="90000"/>
              </a:lnSpc>
              <a:spcBef>
                <a:spcPct val="0"/>
              </a:spcBef>
              <a:spcAft>
                <a:spcPts val="600"/>
              </a:spcAft>
              <a:buFont typeface="Arial" panose="020B0604020202020204" pitchFamily="34" charset="0"/>
              <a:buChar char="•"/>
            </a:pPr>
            <a:r>
              <a:rPr lang="en-US" altLang="en-US" sz="2000">
                <a:latin typeface="+mn-lt"/>
              </a:rPr>
              <a:t>Techniques</a:t>
            </a:r>
          </a:p>
          <a:p>
            <a:pPr lvl="1" indent="-228600">
              <a:lnSpc>
                <a:spcPct val="90000"/>
              </a:lnSpc>
              <a:spcBef>
                <a:spcPct val="0"/>
              </a:spcBef>
              <a:spcAft>
                <a:spcPts val="600"/>
              </a:spcAft>
              <a:buFont typeface="Arial" panose="020B0604020202020204" pitchFamily="34" charset="0"/>
              <a:buChar char="•"/>
            </a:pPr>
            <a:r>
              <a:rPr lang="en-US" altLang="en-US" sz="2000">
                <a:latin typeface="+mn-lt"/>
              </a:rPr>
              <a:t>Mass production</a:t>
            </a:r>
          </a:p>
          <a:p>
            <a:pPr lvl="1" indent="-228600">
              <a:lnSpc>
                <a:spcPct val="90000"/>
              </a:lnSpc>
              <a:spcBef>
                <a:spcPct val="0"/>
              </a:spcBef>
              <a:spcAft>
                <a:spcPts val="600"/>
              </a:spcAft>
              <a:buFont typeface="Arial" panose="020B0604020202020204" pitchFamily="34" charset="0"/>
              <a:buChar char="•"/>
            </a:pPr>
            <a:r>
              <a:rPr lang="en-US" altLang="en-US" sz="2000">
                <a:latin typeface="+mn-lt"/>
              </a:rPr>
              <a:t>Mass distribution</a:t>
            </a:r>
          </a:p>
          <a:p>
            <a:pPr lvl="1" indent="-228600">
              <a:lnSpc>
                <a:spcPct val="90000"/>
              </a:lnSpc>
              <a:spcBef>
                <a:spcPct val="0"/>
              </a:spcBef>
              <a:spcAft>
                <a:spcPts val="600"/>
              </a:spcAft>
              <a:buFont typeface="Arial" panose="020B0604020202020204" pitchFamily="34" charset="0"/>
              <a:buChar char="•"/>
            </a:pPr>
            <a:r>
              <a:rPr lang="en-US" altLang="en-US" sz="2000">
                <a:latin typeface="+mn-lt"/>
              </a:rPr>
              <a:t>Economies of scale</a:t>
            </a:r>
          </a:p>
          <a:p>
            <a:pPr lvl="1" indent="-228600">
              <a:lnSpc>
                <a:spcPct val="90000"/>
              </a:lnSpc>
              <a:spcBef>
                <a:spcPct val="0"/>
              </a:spcBef>
              <a:spcAft>
                <a:spcPts val="600"/>
              </a:spcAft>
              <a:buFont typeface="Arial" panose="020B0604020202020204" pitchFamily="34" charset="0"/>
              <a:buChar char="•"/>
            </a:pPr>
            <a:r>
              <a:rPr lang="en-US" altLang="en-US" sz="2000">
                <a:latin typeface="+mn-lt"/>
              </a:rPr>
              <a:t>Technology</a:t>
            </a:r>
          </a:p>
          <a:p>
            <a:pPr lvl="1" indent="-228600">
              <a:lnSpc>
                <a:spcPct val="90000"/>
              </a:lnSpc>
              <a:spcBef>
                <a:spcPct val="0"/>
              </a:spcBef>
              <a:spcAft>
                <a:spcPts val="600"/>
              </a:spcAft>
              <a:buFont typeface="Arial" panose="020B0604020202020204" pitchFamily="34" charset="0"/>
              <a:buChar char="•"/>
            </a:pPr>
            <a:r>
              <a:rPr lang="en-US" altLang="en-US" sz="2000">
                <a:latin typeface="+mn-lt"/>
              </a:rPr>
              <a:t>Product design</a:t>
            </a:r>
          </a:p>
          <a:p>
            <a:pPr lvl="1" indent="-228600">
              <a:lnSpc>
                <a:spcPct val="90000"/>
              </a:lnSpc>
              <a:spcBef>
                <a:spcPct val="0"/>
              </a:spcBef>
              <a:spcAft>
                <a:spcPts val="600"/>
              </a:spcAft>
              <a:buFont typeface="Arial" panose="020B0604020202020204" pitchFamily="34" charset="0"/>
              <a:buChar char="•"/>
            </a:pPr>
            <a:endParaRPr lang="en-US" altLang="en-US" sz="2000">
              <a:latin typeface="+mn-lt"/>
            </a:endParaRPr>
          </a:p>
        </p:txBody>
      </p:sp>
    </p:spTree>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8489" name="Rectangle 148488">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8491" name="Rectangle 148490">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493" name="Rectangle 148492">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495" name="Rectangle 148494">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497" name="Rectangle 148496">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8499" name="Freeform: Shape 148498">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8501" name="Rectangle 148500">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76" name="Text Box 4">
            <a:extLst>
              <a:ext uri="{FF2B5EF4-FFF2-40B4-BE49-F238E27FC236}">
                <a16:creationId xmlns:a16="http://schemas.microsoft.com/office/drawing/2014/main" id="{21E94BA7-4D87-F094-4714-8E565631AB2E}"/>
              </a:ext>
            </a:extLst>
          </p:cNvPr>
          <p:cNvSpPr txBox="1">
            <a:spLocks noChangeArrowheads="1"/>
          </p:cNvSpPr>
          <p:nvPr/>
        </p:nvSpPr>
        <p:spPr bwMode="auto">
          <a:xfrm>
            <a:off x="466722" y="586855"/>
            <a:ext cx="3201366" cy="3387497"/>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b">
            <a:norm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20000"/>
              </a:spcBef>
              <a:spcAft>
                <a:spcPct val="0"/>
              </a:spcAft>
              <a:buChar char="•"/>
              <a:defRPr>
                <a:solidFill>
                  <a:schemeClr val="tx1"/>
                </a:solidFill>
                <a:latin typeface="Arial" charset="0"/>
                <a:cs typeface="Arial" charset="0"/>
              </a:defRPr>
            </a:lvl6pPr>
            <a:lvl7pPr marL="2971800" indent="-228600" eaLnBrk="0" fontAlgn="base" hangingPunct="0">
              <a:spcBef>
                <a:spcPct val="20000"/>
              </a:spcBef>
              <a:spcAft>
                <a:spcPct val="0"/>
              </a:spcAft>
              <a:buChar char="•"/>
              <a:defRPr>
                <a:solidFill>
                  <a:schemeClr val="tx1"/>
                </a:solidFill>
                <a:latin typeface="Arial" charset="0"/>
                <a:cs typeface="Arial" charset="0"/>
              </a:defRPr>
            </a:lvl7pPr>
            <a:lvl8pPr marL="3429000" indent="-228600" eaLnBrk="0" fontAlgn="base" hangingPunct="0">
              <a:spcBef>
                <a:spcPct val="20000"/>
              </a:spcBef>
              <a:spcAft>
                <a:spcPct val="0"/>
              </a:spcAft>
              <a:buChar char="•"/>
              <a:defRPr>
                <a:solidFill>
                  <a:schemeClr val="tx1"/>
                </a:solidFill>
                <a:latin typeface="Arial" charset="0"/>
                <a:cs typeface="Arial" charset="0"/>
              </a:defRPr>
            </a:lvl8pPr>
            <a:lvl9pPr marL="3886200" indent="-228600" eaLnBrk="0" fontAlgn="base" hangingPunct="0">
              <a:spcBef>
                <a:spcPct val="20000"/>
              </a:spcBef>
              <a:spcAft>
                <a:spcPct val="0"/>
              </a:spcAft>
              <a:buChar char="•"/>
              <a:defRPr>
                <a:solidFill>
                  <a:schemeClr val="tx1"/>
                </a:solidFill>
                <a:latin typeface="Arial" charset="0"/>
                <a:cs typeface="Arial" charset="0"/>
              </a:defRPr>
            </a:lvl9pPr>
          </a:lstStyle>
          <a:p>
            <a:pPr algn="r" eaLnBrk="1" hangingPunct="1">
              <a:lnSpc>
                <a:spcPct val="90000"/>
              </a:lnSpc>
              <a:spcBef>
                <a:spcPct val="0"/>
              </a:spcBef>
              <a:spcAft>
                <a:spcPts val="600"/>
              </a:spcAft>
              <a:defRPr/>
            </a:pPr>
            <a:r>
              <a:rPr lang="en-US" sz="4000" b="1" kern="1200">
                <a:solidFill>
                  <a:srgbClr val="FFFFFF"/>
                </a:solidFill>
                <a:latin typeface="+mj-lt"/>
                <a:ea typeface="+mj-ea"/>
                <a:cs typeface="+mj-cs"/>
              </a:rPr>
              <a:t>Differentiation </a:t>
            </a:r>
          </a:p>
        </p:txBody>
      </p:sp>
      <p:sp>
        <p:nvSpPr>
          <p:cNvPr id="148484" name="Footer Placeholder 1">
            <a:extLst>
              <a:ext uri="{FF2B5EF4-FFF2-40B4-BE49-F238E27FC236}">
                <a16:creationId xmlns:a16="http://schemas.microsoft.com/office/drawing/2014/main" id="{C19AB178-987B-691F-B62F-39CBCE0663EE}"/>
              </a:ext>
            </a:extLst>
          </p:cNvPr>
          <p:cNvSpPr>
            <a:spLocks noGrp="1"/>
          </p:cNvSpPr>
          <p:nvPr>
            <p:ph type="ftr" sz="quarter" idx="11"/>
          </p:nvPr>
        </p:nvSpPr>
        <p:spPr>
          <a:xfrm rot="5400000">
            <a:off x="-1828800" y="1984248"/>
            <a:ext cx="4114800" cy="365125"/>
          </a:xfrm>
        </p:spPr>
        <p:txBody>
          <a:bodyPr vert="horz" lIns="91440" tIns="45720" rIns="91440" bIns="45720" rtlCol="0" anchor="ctr">
            <a:normAutofit/>
          </a:bodyPr>
          <a:lstStyle>
            <a:lvl1pPr>
              <a:spcBef>
                <a:spcPct val="20000"/>
              </a:spcBef>
              <a:buChar char="•"/>
              <a:defRPr>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cs typeface="Arial" panose="020B0604020202020204" pitchFamily="34" charset="0"/>
              </a:defRPr>
            </a:lvl9pPr>
          </a:lstStyle>
          <a:p>
            <a:pPr algn="l"/>
            <a:r>
              <a:rPr lang="en-US" altLang="en-US" sz="1000" kern="1200">
                <a:solidFill>
                  <a:srgbClr val="FFFFFF"/>
                </a:solidFill>
                <a:latin typeface="+mn-lt"/>
                <a:ea typeface="+mn-ea"/>
                <a:cs typeface="+mn-cs"/>
              </a:rPr>
              <a:t>Enterprise and its Business Environment © Goodfellow Publishers 2016</a:t>
            </a:r>
          </a:p>
        </p:txBody>
      </p:sp>
      <p:sp>
        <p:nvSpPr>
          <p:cNvPr id="148483" name="Text Box 4">
            <a:extLst>
              <a:ext uri="{FF2B5EF4-FFF2-40B4-BE49-F238E27FC236}">
                <a16:creationId xmlns:a16="http://schemas.microsoft.com/office/drawing/2014/main" id="{D15AB705-1901-5406-BC98-63A19AAFCC6D}"/>
              </a:ext>
            </a:extLst>
          </p:cNvPr>
          <p:cNvSpPr txBox="1">
            <a:spLocks noChangeArrowheads="1"/>
          </p:cNvSpPr>
          <p:nvPr/>
        </p:nvSpPr>
        <p:spPr bwMode="auto">
          <a:xfrm>
            <a:off x="4810259" y="649480"/>
            <a:ext cx="6555347" cy="5546047"/>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normAutofit/>
          </a:bodyPr>
          <a:lstStyle>
            <a:lvl1pPr marL="342900" indent="-342900">
              <a:spcBef>
                <a:spcPct val="50000"/>
              </a:spcBef>
              <a:buChar char="•"/>
              <a:defRPr sz="3200">
                <a:solidFill>
                  <a:schemeClr val="tx1"/>
                </a:solidFill>
                <a:latin typeface="Arial" panose="020B0604020202020204" pitchFamily="34" charset="0"/>
              </a:defRPr>
            </a:lvl1pPr>
            <a:lvl2pPr marL="1085850" indent="-34290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indent="-228600">
              <a:lnSpc>
                <a:spcPct val="90000"/>
              </a:lnSpc>
              <a:spcBef>
                <a:spcPct val="0"/>
              </a:spcBef>
              <a:spcAft>
                <a:spcPts val="600"/>
              </a:spcAft>
              <a:buFont typeface="Arial" panose="020B0604020202020204" pitchFamily="34" charset="0"/>
              <a:buChar char="•"/>
            </a:pPr>
            <a:r>
              <a:rPr lang="en-US" altLang="en-US" sz="2000">
                <a:latin typeface="+mn-lt"/>
              </a:rPr>
              <a:t>Concentrates on providing a unique product or service, developing a unique selling point (USP) to ensure they are different from their competitors</a:t>
            </a:r>
          </a:p>
          <a:p>
            <a:pPr indent="-228600">
              <a:lnSpc>
                <a:spcPct val="90000"/>
              </a:lnSpc>
              <a:spcBef>
                <a:spcPct val="0"/>
              </a:spcBef>
              <a:spcAft>
                <a:spcPts val="600"/>
              </a:spcAft>
              <a:buFont typeface="Arial" panose="020B0604020202020204" pitchFamily="34" charset="0"/>
              <a:buChar char="•"/>
            </a:pPr>
            <a:r>
              <a:rPr lang="en-US" altLang="en-US" sz="2000">
                <a:latin typeface="+mn-lt"/>
              </a:rPr>
              <a:t>Tailoring to individual customer segments</a:t>
            </a:r>
          </a:p>
          <a:p>
            <a:pPr indent="-228600">
              <a:lnSpc>
                <a:spcPct val="90000"/>
              </a:lnSpc>
              <a:spcBef>
                <a:spcPct val="0"/>
              </a:spcBef>
              <a:spcAft>
                <a:spcPts val="600"/>
              </a:spcAft>
              <a:buFont typeface="Arial" panose="020B0604020202020204" pitchFamily="34" charset="0"/>
              <a:buChar char="•"/>
            </a:pPr>
            <a:r>
              <a:rPr lang="en-US" altLang="en-US" sz="2000">
                <a:latin typeface="+mn-lt"/>
              </a:rPr>
              <a:t>Techniques</a:t>
            </a:r>
          </a:p>
          <a:p>
            <a:pPr lvl="1" indent="-228600">
              <a:lnSpc>
                <a:spcPct val="90000"/>
              </a:lnSpc>
              <a:spcBef>
                <a:spcPct val="0"/>
              </a:spcBef>
              <a:spcAft>
                <a:spcPts val="600"/>
              </a:spcAft>
              <a:buFont typeface="Arial" panose="020B0604020202020204" pitchFamily="34" charset="0"/>
              <a:buChar char="•"/>
            </a:pPr>
            <a:r>
              <a:rPr lang="en-US" altLang="en-US" sz="2000">
                <a:latin typeface="+mn-lt"/>
              </a:rPr>
              <a:t>Extra features</a:t>
            </a:r>
          </a:p>
          <a:p>
            <a:pPr lvl="1" indent="-228600">
              <a:lnSpc>
                <a:spcPct val="90000"/>
              </a:lnSpc>
              <a:spcBef>
                <a:spcPct val="0"/>
              </a:spcBef>
              <a:spcAft>
                <a:spcPts val="600"/>
              </a:spcAft>
              <a:buFont typeface="Arial" panose="020B0604020202020204" pitchFamily="34" charset="0"/>
              <a:buChar char="•"/>
            </a:pPr>
            <a:r>
              <a:rPr lang="en-US" altLang="en-US" sz="2000">
                <a:latin typeface="+mn-lt"/>
              </a:rPr>
              <a:t>Quality</a:t>
            </a:r>
          </a:p>
          <a:p>
            <a:pPr lvl="1" indent="-228600">
              <a:lnSpc>
                <a:spcPct val="90000"/>
              </a:lnSpc>
              <a:spcBef>
                <a:spcPct val="0"/>
              </a:spcBef>
              <a:spcAft>
                <a:spcPts val="600"/>
              </a:spcAft>
              <a:buFont typeface="Arial" panose="020B0604020202020204" pitchFamily="34" charset="0"/>
              <a:buChar char="•"/>
            </a:pPr>
            <a:r>
              <a:rPr lang="en-US" altLang="en-US" sz="2000">
                <a:latin typeface="+mn-lt"/>
              </a:rPr>
              <a:t>Price </a:t>
            </a:r>
          </a:p>
        </p:txBody>
      </p:sp>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0C012BE-C974-6313-3C73-BE705DCCA4BE}"/>
              </a:ext>
            </a:extLst>
          </p:cNvPr>
          <p:cNvPicPr>
            <a:picLocks noChangeAspect="1"/>
          </p:cNvPicPr>
          <p:nvPr/>
        </p:nvPicPr>
        <p:blipFill rotWithShape="1">
          <a:blip r:embed="rId2"/>
          <a:srcRect b="24872"/>
          <a:stretch/>
        </p:blipFill>
        <p:spPr>
          <a:xfrm>
            <a:off x="20" y="-11728"/>
            <a:ext cx="12191980" cy="6869728"/>
          </a:xfrm>
          <a:prstGeom prst="rect">
            <a:avLst/>
          </a:prstGeom>
        </p:spPr>
      </p:pic>
      <p:sp>
        <p:nvSpPr>
          <p:cNvPr id="11" name="Rectangle 10">
            <a:extLst>
              <a:ext uri="{FF2B5EF4-FFF2-40B4-BE49-F238E27FC236}">
                <a16:creationId xmlns:a16="http://schemas.microsoft.com/office/drawing/2014/main" id="{53306540-870A-7346-8CFF-A1B08DE50C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851563" y="-1474817"/>
            <a:ext cx="4488873" cy="12192000"/>
          </a:xfrm>
          <a:prstGeom prst="rect">
            <a:avLst/>
          </a:prstGeom>
          <a:gradFill>
            <a:gsLst>
              <a:gs pos="0">
                <a:srgbClr val="000000">
                  <a:alpha val="0"/>
                </a:srgbClr>
              </a:gs>
              <a:gs pos="98739">
                <a:srgbClr val="000000">
                  <a:alpha val="61000"/>
                </a:srgbClr>
              </a:gs>
              <a:gs pos="72000">
                <a:srgbClr val="000000">
                  <a:alpha val="43000"/>
                </a:srgbClr>
              </a:gs>
            </a:gsLst>
            <a:lin ang="108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F21641DE-77B6-C7B1-FC1D-7A6F39F764C5}"/>
              </a:ext>
            </a:extLst>
          </p:cNvPr>
          <p:cNvSpPr>
            <a:spLocks noGrp="1"/>
          </p:cNvSpPr>
          <p:nvPr>
            <p:ph type="title"/>
          </p:nvPr>
        </p:nvSpPr>
        <p:spPr>
          <a:xfrm>
            <a:off x="896111" y="3735248"/>
            <a:ext cx="8708241" cy="1914043"/>
          </a:xfrm>
        </p:spPr>
        <p:txBody>
          <a:bodyPr vert="horz" lIns="91440" tIns="45720" rIns="91440" bIns="45720" rtlCol="0" anchor="b">
            <a:normAutofit/>
          </a:bodyPr>
          <a:lstStyle/>
          <a:p>
            <a:r>
              <a:rPr lang="en-US" sz="3600" dirty="0">
                <a:solidFill>
                  <a:srgbClr val="FFFFFF"/>
                </a:solidFill>
              </a:rPr>
              <a:t>Week 5: Pitching and Industry Analysis </a:t>
            </a:r>
          </a:p>
        </p:txBody>
      </p:sp>
      <p:sp>
        <p:nvSpPr>
          <p:cNvPr id="5" name="Text Placeholder 4">
            <a:extLst>
              <a:ext uri="{FF2B5EF4-FFF2-40B4-BE49-F238E27FC236}">
                <a16:creationId xmlns:a16="http://schemas.microsoft.com/office/drawing/2014/main" id="{E6C7F173-9190-97B0-A996-4FF5035520BF}"/>
              </a:ext>
            </a:extLst>
          </p:cNvPr>
          <p:cNvSpPr>
            <a:spLocks noGrp="1"/>
          </p:cNvSpPr>
          <p:nvPr>
            <p:ph type="body" idx="1"/>
          </p:nvPr>
        </p:nvSpPr>
        <p:spPr>
          <a:xfrm>
            <a:off x="896111" y="5656912"/>
            <a:ext cx="8708241" cy="775635"/>
          </a:xfrm>
        </p:spPr>
        <p:txBody>
          <a:bodyPr vert="horz" lIns="91440" tIns="45720" rIns="91440" bIns="45720" rtlCol="0">
            <a:normAutofit/>
          </a:bodyPr>
          <a:lstStyle/>
          <a:p>
            <a:r>
              <a:rPr lang="en-US" sz="1400" dirty="0">
                <a:solidFill>
                  <a:srgbClr val="FFFFFF"/>
                </a:solidFill>
              </a:rPr>
              <a:t>Learning to Pitch Your Ideas</a:t>
            </a:r>
          </a:p>
          <a:p>
            <a:r>
              <a:rPr lang="en-US" sz="1400" dirty="0">
                <a:solidFill>
                  <a:srgbClr val="FFFFFF"/>
                </a:solidFill>
              </a:rPr>
              <a:t>Industry Analysis Pakistan </a:t>
            </a:r>
          </a:p>
        </p:txBody>
      </p:sp>
    </p:spTree>
    <p:extLst>
      <p:ext uri="{BB962C8B-B14F-4D97-AF65-F5344CB8AC3E}">
        <p14:creationId xmlns:p14="http://schemas.microsoft.com/office/powerpoint/2010/main" val="5862956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0537" name="Rectangle 150536">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0539" name="Rectangle 150538">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541" name="Rectangle 150540">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543" name="Rectangle 150542">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545" name="Rectangle 150544">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0547" name="Freeform: Shape 150546">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0549" name="Rectangle 150548">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76" name="Text Box 4">
            <a:extLst>
              <a:ext uri="{FF2B5EF4-FFF2-40B4-BE49-F238E27FC236}">
                <a16:creationId xmlns:a16="http://schemas.microsoft.com/office/drawing/2014/main" id="{77B7212F-C8C9-44C9-4E41-4FA83F24188B}"/>
              </a:ext>
            </a:extLst>
          </p:cNvPr>
          <p:cNvSpPr txBox="1">
            <a:spLocks noChangeArrowheads="1"/>
          </p:cNvSpPr>
          <p:nvPr/>
        </p:nvSpPr>
        <p:spPr bwMode="auto">
          <a:xfrm>
            <a:off x="466722" y="586855"/>
            <a:ext cx="3201366" cy="3387497"/>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b">
            <a:norm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20000"/>
              </a:spcBef>
              <a:spcAft>
                <a:spcPct val="0"/>
              </a:spcAft>
              <a:buChar char="•"/>
              <a:defRPr>
                <a:solidFill>
                  <a:schemeClr val="tx1"/>
                </a:solidFill>
                <a:latin typeface="Arial" charset="0"/>
                <a:cs typeface="Arial" charset="0"/>
              </a:defRPr>
            </a:lvl6pPr>
            <a:lvl7pPr marL="2971800" indent="-228600" eaLnBrk="0" fontAlgn="base" hangingPunct="0">
              <a:spcBef>
                <a:spcPct val="20000"/>
              </a:spcBef>
              <a:spcAft>
                <a:spcPct val="0"/>
              </a:spcAft>
              <a:buChar char="•"/>
              <a:defRPr>
                <a:solidFill>
                  <a:schemeClr val="tx1"/>
                </a:solidFill>
                <a:latin typeface="Arial" charset="0"/>
                <a:cs typeface="Arial" charset="0"/>
              </a:defRPr>
            </a:lvl7pPr>
            <a:lvl8pPr marL="3429000" indent="-228600" eaLnBrk="0" fontAlgn="base" hangingPunct="0">
              <a:spcBef>
                <a:spcPct val="20000"/>
              </a:spcBef>
              <a:spcAft>
                <a:spcPct val="0"/>
              </a:spcAft>
              <a:buChar char="•"/>
              <a:defRPr>
                <a:solidFill>
                  <a:schemeClr val="tx1"/>
                </a:solidFill>
                <a:latin typeface="Arial" charset="0"/>
                <a:cs typeface="Arial" charset="0"/>
              </a:defRPr>
            </a:lvl8pPr>
            <a:lvl9pPr marL="3886200" indent="-228600" eaLnBrk="0" fontAlgn="base" hangingPunct="0">
              <a:spcBef>
                <a:spcPct val="20000"/>
              </a:spcBef>
              <a:spcAft>
                <a:spcPct val="0"/>
              </a:spcAft>
              <a:buChar char="•"/>
              <a:defRPr>
                <a:solidFill>
                  <a:schemeClr val="tx1"/>
                </a:solidFill>
                <a:latin typeface="Arial" charset="0"/>
                <a:cs typeface="Arial" charset="0"/>
              </a:defRPr>
            </a:lvl9pPr>
          </a:lstStyle>
          <a:p>
            <a:pPr algn="r" eaLnBrk="1" hangingPunct="1">
              <a:lnSpc>
                <a:spcPct val="90000"/>
              </a:lnSpc>
              <a:spcBef>
                <a:spcPct val="0"/>
              </a:spcBef>
              <a:spcAft>
                <a:spcPts val="600"/>
              </a:spcAft>
              <a:defRPr/>
            </a:pPr>
            <a:r>
              <a:rPr lang="en-US" sz="4000" b="1" kern="1200">
                <a:solidFill>
                  <a:srgbClr val="FFFFFF"/>
                </a:solidFill>
                <a:latin typeface="+mj-lt"/>
                <a:ea typeface="+mj-ea"/>
                <a:cs typeface="+mj-cs"/>
              </a:rPr>
              <a:t>Focus/Differentiation Focus</a:t>
            </a:r>
          </a:p>
        </p:txBody>
      </p:sp>
      <p:sp>
        <p:nvSpPr>
          <p:cNvPr id="150532" name="Footer Placeholder 1">
            <a:extLst>
              <a:ext uri="{FF2B5EF4-FFF2-40B4-BE49-F238E27FC236}">
                <a16:creationId xmlns:a16="http://schemas.microsoft.com/office/drawing/2014/main" id="{1001C520-E323-2019-BE28-CC6E783DB72F}"/>
              </a:ext>
            </a:extLst>
          </p:cNvPr>
          <p:cNvSpPr>
            <a:spLocks noGrp="1"/>
          </p:cNvSpPr>
          <p:nvPr>
            <p:ph type="ftr" sz="quarter" idx="11"/>
          </p:nvPr>
        </p:nvSpPr>
        <p:spPr>
          <a:xfrm rot="5400000">
            <a:off x="-1828800" y="1984248"/>
            <a:ext cx="4114800" cy="365125"/>
          </a:xfrm>
        </p:spPr>
        <p:txBody>
          <a:bodyPr vert="horz" lIns="91440" tIns="45720" rIns="91440" bIns="45720" rtlCol="0" anchor="ctr">
            <a:normAutofit/>
          </a:bodyPr>
          <a:lstStyle>
            <a:lvl1pPr>
              <a:spcBef>
                <a:spcPct val="20000"/>
              </a:spcBef>
              <a:buChar char="•"/>
              <a:defRPr>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cs typeface="Arial" panose="020B0604020202020204" pitchFamily="34" charset="0"/>
              </a:defRPr>
            </a:lvl9pPr>
          </a:lstStyle>
          <a:p>
            <a:pPr algn="l"/>
            <a:r>
              <a:rPr lang="en-US" altLang="en-US" sz="1000" kern="1200">
                <a:solidFill>
                  <a:srgbClr val="FFFFFF"/>
                </a:solidFill>
                <a:latin typeface="+mn-lt"/>
                <a:ea typeface="+mn-ea"/>
                <a:cs typeface="+mn-cs"/>
              </a:rPr>
              <a:t>Enterprise and its Business Environment © Goodfellow Publishers 2016</a:t>
            </a:r>
          </a:p>
        </p:txBody>
      </p:sp>
      <p:sp>
        <p:nvSpPr>
          <p:cNvPr id="150531" name="Text Box 4">
            <a:extLst>
              <a:ext uri="{FF2B5EF4-FFF2-40B4-BE49-F238E27FC236}">
                <a16:creationId xmlns:a16="http://schemas.microsoft.com/office/drawing/2014/main" id="{AFD34049-C3CC-C5EC-A939-D777178571E8}"/>
              </a:ext>
            </a:extLst>
          </p:cNvPr>
          <p:cNvSpPr txBox="1">
            <a:spLocks noChangeArrowheads="1"/>
          </p:cNvSpPr>
          <p:nvPr/>
        </p:nvSpPr>
        <p:spPr bwMode="auto">
          <a:xfrm>
            <a:off x="4810259" y="649480"/>
            <a:ext cx="6555347" cy="5546047"/>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normAutofit/>
          </a:bodyPr>
          <a:lstStyle>
            <a:lvl1pPr marL="342900" indent="-342900">
              <a:spcBef>
                <a:spcPct val="50000"/>
              </a:spcBef>
              <a:buChar char="•"/>
              <a:defRPr sz="3200">
                <a:solidFill>
                  <a:schemeClr val="tx1"/>
                </a:solidFill>
                <a:latin typeface="Arial" panose="020B0604020202020204" pitchFamily="34" charset="0"/>
              </a:defRPr>
            </a:lvl1pPr>
            <a:lvl2pPr marL="1085850" indent="-34290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indent="-228600">
              <a:lnSpc>
                <a:spcPct val="90000"/>
              </a:lnSpc>
              <a:spcBef>
                <a:spcPct val="0"/>
              </a:spcBef>
              <a:spcAft>
                <a:spcPts val="600"/>
              </a:spcAft>
              <a:buFont typeface="Arial" panose="020B0604020202020204" pitchFamily="34" charset="0"/>
              <a:buChar char="•"/>
            </a:pPr>
            <a:r>
              <a:rPr lang="en-US" altLang="en-US" sz="2000">
                <a:latin typeface="+mn-lt"/>
              </a:rPr>
              <a:t>Concentrates on a selected few target markets (focus) or seeks differentiation in its target segment</a:t>
            </a:r>
          </a:p>
          <a:p>
            <a:pPr indent="-228600">
              <a:lnSpc>
                <a:spcPct val="90000"/>
              </a:lnSpc>
              <a:spcBef>
                <a:spcPct val="0"/>
              </a:spcBef>
              <a:spcAft>
                <a:spcPts val="600"/>
              </a:spcAft>
              <a:buFont typeface="Arial" panose="020B0604020202020204" pitchFamily="34" charset="0"/>
              <a:buChar char="•"/>
            </a:pPr>
            <a:r>
              <a:rPr lang="en-US" altLang="en-US" sz="2000">
                <a:latin typeface="+mn-lt"/>
              </a:rPr>
              <a:t>Aim</a:t>
            </a:r>
          </a:p>
          <a:p>
            <a:pPr lvl="1" indent="-228600">
              <a:lnSpc>
                <a:spcPct val="90000"/>
              </a:lnSpc>
              <a:spcBef>
                <a:spcPct val="0"/>
              </a:spcBef>
              <a:spcAft>
                <a:spcPts val="600"/>
              </a:spcAft>
              <a:buFont typeface="Arial" panose="020B0604020202020204" pitchFamily="34" charset="0"/>
              <a:buChar char="•"/>
            </a:pPr>
            <a:r>
              <a:rPr lang="en-US" altLang="en-US" sz="2000">
                <a:latin typeface="+mn-lt"/>
              </a:rPr>
              <a:t>Gain a competitive advantage through effectiveness rather than efficiency</a:t>
            </a:r>
          </a:p>
          <a:p>
            <a:pPr indent="-228600">
              <a:lnSpc>
                <a:spcPct val="90000"/>
              </a:lnSpc>
              <a:spcBef>
                <a:spcPct val="0"/>
              </a:spcBef>
              <a:spcAft>
                <a:spcPts val="600"/>
              </a:spcAft>
              <a:buFont typeface="Arial" panose="020B0604020202020204" pitchFamily="34" charset="0"/>
              <a:buChar char="•"/>
            </a:pPr>
            <a:r>
              <a:rPr lang="en-US" altLang="en-US" sz="2000">
                <a:latin typeface="+mn-lt"/>
              </a:rPr>
              <a:t>Techniques</a:t>
            </a:r>
          </a:p>
          <a:p>
            <a:pPr lvl="1" indent="-228600">
              <a:lnSpc>
                <a:spcPct val="90000"/>
              </a:lnSpc>
              <a:spcBef>
                <a:spcPct val="0"/>
              </a:spcBef>
              <a:spcAft>
                <a:spcPts val="600"/>
              </a:spcAft>
              <a:buFont typeface="Arial" panose="020B0604020202020204" pitchFamily="34" charset="0"/>
              <a:buChar char="•"/>
            </a:pPr>
            <a:r>
              <a:rPr lang="en-US" altLang="en-US" sz="2000">
                <a:latin typeface="+mn-lt"/>
              </a:rPr>
              <a:t>Being clear in differences with competition</a:t>
            </a:r>
          </a:p>
          <a:p>
            <a:pPr lvl="1" indent="-228600">
              <a:lnSpc>
                <a:spcPct val="90000"/>
              </a:lnSpc>
              <a:spcBef>
                <a:spcPct val="0"/>
              </a:spcBef>
              <a:spcAft>
                <a:spcPts val="600"/>
              </a:spcAft>
              <a:buFont typeface="Arial" panose="020B0604020202020204" pitchFamily="34" charset="0"/>
              <a:buChar char="•"/>
            </a:pPr>
            <a:r>
              <a:rPr lang="en-US" altLang="en-US" sz="2000">
                <a:latin typeface="+mn-lt"/>
              </a:rPr>
              <a:t>Being clear in differences with other consumers</a:t>
            </a:r>
          </a:p>
          <a:p>
            <a:pPr lvl="1" indent="-228600">
              <a:lnSpc>
                <a:spcPct val="90000"/>
              </a:lnSpc>
              <a:spcBef>
                <a:spcPct val="0"/>
              </a:spcBef>
              <a:spcAft>
                <a:spcPts val="600"/>
              </a:spcAft>
              <a:buFont typeface="Arial" panose="020B0604020202020204" pitchFamily="34" charset="0"/>
              <a:buChar char="•"/>
            </a:pPr>
            <a:r>
              <a:rPr lang="en-US" altLang="en-US" sz="2000">
                <a:latin typeface="+mn-lt"/>
              </a:rPr>
              <a:t>Niche status</a:t>
            </a:r>
          </a:p>
          <a:p>
            <a:pPr lvl="1" indent="-228600">
              <a:lnSpc>
                <a:spcPct val="90000"/>
              </a:lnSpc>
              <a:spcBef>
                <a:spcPct val="0"/>
              </a:spcBef>
              <a:spcAft>
                <a:spcPts val="600"/>
              </a:spcAft>
              <a:buFont typeface="Arial" panose="020B0604020202020204" pitchFamily="34" charset="0"/>
              <a:buChar char="•"/>
            </a:pPr>
            <a:endParaRPr lang="en-US" altLang="en-US" sz="2000">
              <a:latin typeface="+mn-lt"/>
            </a:endParaRPr>
          </a:p>
        </p:txBody>
      </p:sp>
    </p:spTree>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colourful light bulb with business icons">
            <a:extLst>
              <a:ext uri="{FF2B5EF4-FFF2-40B4-BE49-F238E27FC236}">
                <a16:creationId xmlns:a16="http://schemas.microsoft.com/office/drawing/2014/main" id="{23398EEB-1742-8873-E6D6-B66704248432}"/>
              </a:ext>
            </a:extLst>
          </p:cNvPr>
          <p:cNvPicPr>
            <a:picLocks noChangeAspect="1"/>
          </p:cNvPicPr>
          <p:nvPr/>
        </p:nvPicPr>
        <p:blipFill rotWithShape="1">
          <a:blip r:embed="rId2"/>
          <a:srcRect r="11521" b="1"/>
          <a:stretch/>
        </p:blipFill>
        <p:spPr>
          <a:xfrm>
            <a:off x="3523488" y="10"/>
            <a:ext cx="8668512" cy="6857990"/>
          </a:xfrm>
          <a:prstGeom prst="rect">
            <a:avLst/>
          </a:prstGeom>
        </p:spPr>
      </p:pic>
      <p:sp>
        <p:nvSpPr>
          <p:cNvPr id="11" name="Rectangle 10">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tx1"/>
              </a:gs>
              <a:gs pos="33000">
                <a:schemeClr val="tx1">
                  <a:alpha val="64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79CDB93-9110-DDC6-EA38-34242CA73613}"/>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a:solidFill>
                  <a:schemeClr val="bg1"/>
                </a:solidFill>
              </a:rPr>
              <a:t>Pitching Your Ideas </a:t>
            </a:r>
          </a:p>
        </p:txBody>
      </p:sp>
      <p:sp>
        <p:nvSpPr>
          <p:cNvPr id="3" name="Text Placeholder 2">
            <a:extLst>
              <a:ext uri="{FF2B5EF4-FFF2-40B4-BE49-F238E27FC236}">
                <a16:creationId xmlns:a16="http://schemas.microsoft.com/office/drawing/2014/main" id="{A112FF0F-9E00-9983-FF6A-BD9B8E93E337}"/>
              </a:ext>
            </a:extLst>
          </p:cNvPr>
          <p:cNvSpPr>
            <a:spLocks noGrp="1"/>
          </p:cNvSpPr>
          <p:nvPr>
            <p:ph type="body" idx="1"/>
          </p:nvPr>
        </p:nvSpPr>
        <p:spPr>
          <a:xfrm>
            <a:off x="477980" y="4872922"/>
            <a:ext cx="4023359" cy="1208141"/>
          </a:xfrm>
        </p:spPr>
        <p:txBody>
          <a:bodyPr vert="horz" lIns="91440" tIns="45720" rIns="91440" bIns="45720" rtlCol="0">
            <a:normAutofit/>
          </a:bodyPr>
          <a:lstStyle/>
          <a:p>
            <a:r>
              <a:rPr lang="en-US" sz="2000">
                <a:solidFill>
                  <a:schemeClr val="bg1"/>
                </a:solidFill>
              </a:rPr>
              <a:t>How to Pitch Your Ideas?</a:t>
            </a:r>
          </a:p>
        </p:txBody>
      </p:sp>
      <p:sp>
        <p:nvSpPr>
          <p:cNvPr id="13" name="Rectangle 12">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5" name="Rectangle 14">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866706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7256CFB-7171-2460-EEAA-7FDAA04F325F}"/>
              </a:ext>
            </a:extLst>
          </p:cNvPr>
          <p:cNvSpPr>
            <a:spLocks noGrp="1"/>
          </p:cNvSpPr>
          <p:nvPr>
            <p:ph type="title"/>
          </p:nvPr>
        </p:nvSpPr>
        <p:spPr>
          <a:xfrm>
            <a:off x="6823878" y="741391"/>
            <a:ext cx="4491821" cy="1616203"/>
          </a:xfrm>
        </p:spPr>
        <p:txBody>
          <a:bodyPr anchor="b">
            <a:normAutofit/>
          </a:bodyPr>
          <a:lstStyle/>
          <a:p>
            <a:r>
              <a:rPr lang="en-US" sz="3200"/>
              <a:t>The Start up Idea Pitch </a:t>
            </a:r>
            <a:endParaRPr lang="en-GB" sz="3200"/>
          </a:p>
        </p:txBody>
      </p:sp>
      <p:pic>
        <p:nvPicPr>
          <p:cNvPr id="7" name="Picture 6" descr="Small white light bulbs with one large yellow light bulb drawn on a black surface">
            <a:extLst>
              <a:ext uri="{FF2B5EF4-FFF2-40B4-BE49-F238E27FC236}">
                <a16:creationId xmlns:a16="http://schemas.microsoft.com/office/drawing/2014/main" id="{937740BF-CECC-85B8-C56B-B3169A91A2B2}"/>
              </a:ext>
            </a:extLst>
          </p:cNvPr>
          <p:cNvPicPr>
            <a:picLocks noChangeAspect="1"/>
          </p:cNvPicPr>
          <p:nvPr/>
        </p:nvPicPr>
        <p:blipFill rotWithShape="1">
          <a:blip r:embed="rId2"/>
          <a:srcRect l="40667" r="-1" b="-1"/>
          <a:stretch/>
        </p:blipFill>
        <p:spPr>
          <a:xfrm>
            <a:off x="20" y="10"/>
            <a:ext cx="6095980" cy="6857990"/>
          </a:xfrm>
          <a:prstGeom prst="rect">
            <a:avLst/>
          </a:prstGeom>
        </p:spPr>
      </p:pic>
      <p:grpSp>
        <p:nvGrpSpPr>
          <p:cNvPr id="11" name="Group 10">
            <a:extLst>
              <a:ext uri="{FF2B5EF4-FFF2-40B4-BE49-F238E27FC236}">
                <a16:creationId xmlns:a16="http://schemas.microsoft.com/office/drawing/2014/main" id="{5EFBDE31-BB3E-6CFC-23CD-B5976DA3843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3362" cy="6858000"/>
            <a:chOff x="12068638" y="0"/>
            <a:chExt cx="123362" cy="6858000"/>
          </a:xfrm>
        </p:grpSpPr>
        <p:sp>
          <p:nvSpPr>
            <p:cNvPr id="12" name="Rectangle 11">
              <a:extLst>
                <a:ext uri="{FF2B5EF4-FFF2-40B4-BE49-F238E27FC236}">
                  <a16:creationId xmlns:a16="http://schemas.microsoft.com/office/drawing/2014/main" id="{180A60EC-72BB-121F-556A-E2837FD99A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91A2FAE-D41C-FF5D-B0A0-7808248EDC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4139706"/>
              <a:ext cx="123362" cy="2718294"/>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 name="Content Placeholder 4">
            <a:extLst>
              <a:ext uri="{FF2B5EF4-FFF2-40B4-BE49-F238E27FC236}">
                <a16:creationId xmlns:a16="http://schemas.microsoft.com/office/drawing/2014/main" id="{5D2824F5-75B4-129D-057C-28D93BC25961}"/>
              </a:ext>
            </a:extLst>
          </p:cNvPr>
          <p:cNvSpPr>
            <a:spLocks noGrp="1"/>
          </p:cNvSpPr>
          <p:nvPr>
            <p:ph idx="1"/>
          </p:nvPr>
        </p:nvSpPr>
        <p:spPr>
          <a:xfrm>
            <a:off x="6823878" y="2533476"/>
            <a:ext cx="4491820" cy="3447832"/>
          </a:xfrm>
        </p:spPr>
        <p:txBody>
          <a:bodyPr anchor="t">
            <a:noAutofit/>
          </a:bodyPr>
          <a:lstStyle/>
          <a:p>
            <a:r>
              <a:rPr lang="en-GB" dirty="0"/>
              <a:t>A startup idea is a hypothesis for why your company is going to grow really quickly. </a:t>
            </a:r>
          </a:p>
          <a:p>
            <a:r>
              <a:rPr lang="en-GB" b="1" dirty="0"/>
              <a:t>Three different parts</a:t>
            </a:r>
          </a:p>
          <a:p>
            <a:pPr lvl="1"/>
            <a:r>
              <a:rPr lang="en-GB" sz="2800" dirty="0"/>
              <a:t>The problem</a:t>
            </a:r>
          </a:p>
          <a:p>
            <a:pPr lvl="1"/>
            <a:r>
              <a:rPr lang="en-GB" sz="2800" dirty="0"/>
              <a:t>The solution</a:t>
            </a:r>
          </a:p>
          <a:p>
            <a:pPr lvl="1"/>
            <a:r>
              <a:rPr lang="en-GB" sz="2800" dirty="0"/>
              <a:t>The insight</a:t>
            </a:r>
          </a:p>
          <a:p>
            <a:endParaRPr lang="en-GB" dirty="0"/>
          </a:p>
          <a:p>
            <a:endParaRPr lang="en-GB" dirty="0"/>
          </a:p>
        </p:txBody>
      </p:sp>
    </p:spTree>
    <p:extLst>
      <p:ext uri="{BB962C8B-B14F-4D97-AF65-F5344CB8AC3E}">
        <p14:creationId xmlns:p14="http://schemas.microsoft.com/office/powerpoint/2010/main" val="2455110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5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F7BE76-0F95-0812-C209-4F7A22CD9696}"/>
              </a:ext>
            </a:extLst>
          </p:cNvPr>
          <p:cNvSpPr>
            <a:spLocks noGrp="1"/>
          </p:cNvSpPr>
          <p:nvPr>
            <p:ph type="title"/>
          </p:nvPr>
        </p:nvSpPr>
        <p:spPr>
          <a:xfrm>
            <a:off x="762000" y="1138036"/>
            <a:ext cx="5334000" cy="1402470"/>
          </a:xfrm>
        </p:spPr>
        <p:txBody>
          <a:bodyPr anchor="t">
            <a:normAutofit/>
          </a:bodyPr>
          <a:lstStyle/>
          <a:p>
            <a:r>
              <a:rPr lang="en-US" sz="3200"/>
              <a:t>Different ways to pitch </a:t>
            </a:r>
            <a:endParaRPr lang="en-GB" sz="3200"/>
          </a:p>
        </p:txBody>
      </p:sp>
      <p:cxnSp>
        <p:nvCxnSpPr>
          <p:cNvPr id="1042" name="Straight Connector 1035">
            <a:extLst>
              <a:ext uri="{FF2B5EF4-FFF2-40B4-BE49-F238E27FC236}">
                <a16:creationId xmlns:a16="http://schemas.microsoft.com/office/drawing/2014/main" id="{1503BFE4-729B-D9D0-C17B-501E6AF112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5140"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3C7B4F32-5143-6D0D-F92F-9DFE92D25603}"/>
              </a:ext>
            </a:extLst>
          </p:cNvPr>
          <p:cNvSpPr>
            <a:spLocks noGrp="1"/>
          </p:cNvSpPr>
          <p:nvPr>
            <p:ph idx="1"/>
          </p:nvPr>
        </p:nvSpPr>
        <p:spPr>
          <a:xfrm>
            <a:off x="761999" y="1972638"/>
            <a:ext cx="5813461" cy="4169745"/>
          </a:xfrm>
        </p:spPr>
        <p:txBody>
          <a:bodyPr>
            <a:noAutofit/>
          </a:bodyPr>
          <a:lstStyle/>
          <a:p>
            <a:r>
              <a:rPr lang="en-US" sz="2400" dirty="0"/>
              <a:t>Tell a story </a:t>
            </a:r>
          </a:p>
          <a:p>
            <a:pPr lvl="1"/>
            <a:r>
              <a:rPr lang="en-US" sz="2000" dirty="0"/>
              <a:t>AI based diagnosis </a:t>
            </a:r>
          </a:p>
          <a:p>
            <a:r>
              <a:rPr lang="en-US" sz="2400" dirty="0"/>
              <a:t>Focus on facts </a:t>
            </a:r>
          </a:p>
          <a:p>
            <a:pPr lvl="1"/>
            <a:r>
              <a:rPr lang="en-US" sz="2000" dirty="0"/>
              <a:t>Career counselling problem </a:t>
            </a:r>
          </a:p>
          <a:p>
            <a:r>
              <a:rPr lang="en-US" sz="2400" dirty="0"/>
              <a:t>Focus on unique technology</a:t>
            </a:r>
          </a:p>
          <a:p>
            <a:pPr lvl="1"/>
            <a:r>
              <a:rPr lang="en-US" dirty="0"/>
              <a:t>Magic Whiteboard</a:t>
            </a:r>
          </a:p>
          <a:p>
            <a:pPr lvl="1"/>
            <a:r>
              <a:rPr lang="en-GB" dirty="0" err="1"/>
              <a:t>Wonderly</a:t>
            </a:r>
            <a:r>
              <a:rPr lang="en-GB" dirty="0"/>
              <a:t> (Technology and publishing business that produces personalized books for children and adults)</a:t>
            </a:r>
          </a:p>
          <a:p>
            <a:pPr lvl="1"/>
            <a:r>
              <a:rPr lang="en-GB" dirty="0" err="1"/>
              <a:t>Chocbox</a:t>
            </a:r>
            <a:r>
              <a:rPr lang="en-GB" dirty="0"/>
              <a:t> (patented plastic box for safely enclosing electrical connections)</a:t>
            </a:r>
          </a:p>
        </p:txBody>
      </p:sp>
      <p:pic>
        <p:nvPicPr>
          <p:cNvPr id="1028" name="Picture 4" descr="CHOCBOX - Chocbox - TERMINAL BOX, CHOCBOX, CLEAR">
            <a:extLst>
              <a:ext uri="{FF2B5EF4-FFF2-40B4-BE49-F238E27FC236}">
                <a16:creationId xmlns:a16="http://schemas.microsoft.com/office/drawing/2014/main" id="{2ED6D63C-6A15-2E24-9B0E-A431224F1EC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0267" r="-1" b="-1"/>
          <a:stretch/>
        </p:blipFill>
        <p:spPr bwMode="auto">
          <a:xfrm>
            <a:off x="6979129" y="1"/>
            <a:ext cx="5212862" cy="34290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SOS | Stroud Office Supplies Limited | Magic Whiteboard Sheets A0 White 10  Sheets per Roll - AO MEGA WHITEBOARD">
            <a:extLst>
              <a:ext uri="{FF2B5EF4-FFF2-40B4-BE49-F238E27FC236}">
                <a16:creationId xmlns:a16="http://schemas.microsoft.com/office/drawing/2014/main" id="{BEE31EA9-026B-1934-E7EC-BBF6064CE22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709" b="3"/>
          <a:stretch/>
        </p:blipFill>
        <p:spPr bwMode="auto">
          <a:xfrm>
            <a:off x="6979147" y="3429000"/>
            <a:ext cx="5212861" cy="342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4775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Question mark on green pastel background">
            <a:extLst>
              <a:ext uri="{FF2B5EF4-FFF2-40B4-BE49-F238E27FC236}">
                <a16:creationId xmlns:a16="http://schemas.microsoft.com/office/drawing/2014/main" id="{1843DD9D-DDA7-36BB-DA1B-D6B8B37AF0AF}"/>
              </a:ext>
            </a:extLst>
          </p:cNvPr>
          <p:cNvPicPr>
            <a:picLocks noChangeAspect="1"/>
          </p:cNvPicPr>
          <p:nvPr/>
        </p:nvPicPr>
        <p:blipFill rotWithShape="1">
          <a:blip r:embed="rId2">
            <a:alphaModFix amt="35000"/>
          </a:blip>
          <a:srcRect t="3582" b="21418"/>
          <a:stretch/>
        </p:blipFill>
        <p:spPr>
          <a:xfrm>
            <a:off x="20" y="10"/>
            <a:ext cx="12191980" cy="6857990"/>
          </a:xfrm>
          <a:prstGeom prst="rect">
            <a:avLst/>
          </a:prstGeom>
        </p:spPr>
      </p:pic>
      <p:sp>
        <p:nvSpPr>
          <p:cNvPr id="2" name="Title 1">
            <a:extLst>
              <a:ext uri="{FF2B5EF4-FFF2-40B4-BE49-F238E27FC236}">
                <a16:creationId xmlns:a16="http://schemas.microsoft.com/office/drawing/2014/main" id="{58C5D178-9130-6CBA-5A41-ED0561241BB4}"/>
              </a:ext>
            </a:extLst>
          </p:cNvPr>
          <p:cNvSpPr>
            <a:spLocks noGrp="1"/>
          </p:cNvSpPr>
          <p:nvPr>
            <p:ph type="title"/>
          </p:nvPr>
        </p:nvSpPr>
        <p:spPr>
          <a:xfrm>
            <a:off x="838200" y="365125"/>
            <a:ext cx="10515600" cy="1325563"/>
          </a:xfrm>
        </p:spPr>
        <p:txBody>
          <a:bodyPr>
            <a:normAutofit/>
          </a:bodyPr>
          <a:lstStyle/>
          <a:p>
            <a:r>
              <a:rPr lang="en-US">
                <a:solidFill>
                  <a:srgbClr val="FFFFFF"/>
                </a:solidFill>
              </a:rPr>
              <a:t>Important to Remember </a:t>
            </a:r>
            <a:endParaRPr lang="en-GB">
              <a:solidFill>
                <a:srgbClr val="FFFFFF"/>
              </a:solidFill>
            </a:endParaRPr>
          </a:p>
        </p:txBody>
      </p:sp>
      <p:sp>
        <p:nvSpPr>
          <p:cNvPr id="3" name="Content Placeholder 2">
            <a:extLst>
              <a:ext uri="{FF2B5EF4-FFF2-40B4-BE49-F238E27FC236}">
                <a16:creationId xmlns:a16="http://schemas.microsoft.com/office/drawing/2014/main" id="{2425A813-AF93-B282-A2F2-6324D0A25848}"/>
              </a:ext>
            </a:extLst>
          </p:cNvPr>
          <p:cNvSpPr>
            <a:spLocks noGrp="1"/>
          </p:cNvSpPr>
          <p:nvPr>
            <p:ph idx="1"/>
          </p:nvPr>
        </p:nvSpPr>
        <p:spPr>
          <a:xfrm>
            <a:off x="838200" y="1825625"/>
            <a:ext cx="10515600" cy="4351338"/>
          </a:xfrm>
        </p:spPr>
        <p:txBody>
          <a:bodyPr>
            <a:normAutofit/>
          </a:bodyPr>
          <a:lstStyle/>
          <a:p>
            <a:r>
              <a:rPr lang="en-GB" dirty="0">
                <a:solidFill>
                  <a:srgbClr val="FFFFFF"/>
                </a:solidFill>
              </a:rPr>
              <a:t>Your problem should be pretty big </a:t>
            </a:r>
          </a:p>
          <a:p>
            <a:r>
              <a:rPr lang="en-GB" dirty="0">
                <a:solidFill>
                  <a:srgbClr val="FFFFFF"/>
                </a:solidFill>
              </a:rPr>
              <a:t>Very big market / A lot people have the problem</a:t>
            </a:r>
          </a:p>
          <a:p>
            <a:r>
              <a:rPr lang="en-GB" dirty="0">
                <a:solidFill>
                  <a:srgbClr val="FFFFFF"/>
                </a:solidFill>
              </a:rPr>
              <a:t>You should not start with a technology, you should start with a problem</a:t>
            </a:r>
          </a:p>
          <a:p>
            <a:r>
              <a:rPr lang="en-GB" dirty="0">
                <a:solidFill>
                  <a:srgbClr val="FFFFFF"/>
                </a:solidFill>
              </a:rPr>
              <a:t>What makes your company unique</a:t>
            </a:r>
          </a:p>
          <a:p>
            <a:r>
              <a:rPr lang="en-GB" dirty="0">
                <a:solidFill>
                  <a:srgbClr val="FFFFFF"/>
                </a:solidFill>
              </a:rPr>
              <a:t>Some kind of unfair advantage</a:t>
            </a:r>
          </a:p>
          <a:p>
            <a:r>
              <a:rPr lang="en-GB" dirty="0">
                <a:solidFill>
                  <a:srgbClr val="FFFFFF"/>
                </a:solidFill>
              </a:rPr>
              <a:t>KNOW YOUR AUDIENCE – WHO ARE YOU PITCHING ?</a:t>
            </a:r>
          </a:p>
        </p:txBody>
      </p:sp>
    </p:spTree>
    <p:extLst>
      <p:ext uri="{BB962C8B-B14F-4D97-AF65-F5344CB8AC3E}">
        <p14:creationId xmlns:p14="http://schemas.microsoft.com/office/powerpoint/2010/main" val="3402455379"/>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Small, medium, and large light bulbs on top of boxes">
            <a:extLst>
              <a:ext uri="{FF2B5EF4-FFF2-40B4-BE49-F238E27FC236}">
                <a16:creationId xmlns:a16="http://schemas.microsoft.com/office/drawing/2014/main" id="{D7BA6D5F-EE20-9D3B-04C4-747A29575FF5}"/>
              </a:ext>
            </a:extLst>
          </p:cNvPr>
          <p:cNvPicPr>
            <a:picLocks noChangeAspect="1"/>
          </p:cNvPicPr>
          <p:nvPr/>
        </p:nvPicPr>
        <p:blipFill rotWithShape="1">
          <a:blip r:embed="rId2">
            <a:alphaModFix amt="35000"/>
          </a:blip>
          <a:srcRect t="15413"/>
          <a:stretch/>
        </p:blipFill>
        <p:spPr>
          <a:xfrm>
            <a:off x="20" y="10"/>
            <a:ext cx="12191980" cy="6857990"/>
          </a:xfrm>
          <a:prstGeom prst="rect">
            <a:avLst/>
          </a:prstGeom>
        </p:spPr>
      </p:pic>
      <p:sp>
        <p:nvSpPr>
          <p:cNvPr id="2" name="Title 1">
            <a:extLst>
              <a:ext uri="{FF2B5EF4-FFF2-40B4-BE49-F238E27FC236}">
                <a16:creationId xmlns:a16="http://schemas.microsoft.com/office/drawing/2014/main" id="{92C8102C-2109-DD39-9659-25A21AF3DD3B}"/>
              </a:ext>
            </a:extLst>
          </p:cNvPr>
          <p:cNvSpPr>
            <a:spLocks noGrp="1"/>
          </p:cNvSpPr>
          <p:nvPr>
            <p:ph type="title"/>
          </p:nvPr>
        </p:nvSpPr>
        <p:spPr>
          <a:xfrm>
            <a:off x="838200" y="365125"/>
            <a:ext cx="10515600" cy="1325563"/>
          </a:xfrm>
        </p:spPr>
        <p:txBody>
          <a:bodyPr>
            <a:normAutofit/>
          </a:bodyPr>
          <a:lstStyle/>
          <a:p>
            <a:r>
              <a:rPr lang="en-US">
                <a:solidFill>
                  <a:srgbClr val="FFFFFF"/>
                </a:solidFill>
              </a:rPr>
              <a:t>Your startup / Business ideas </a:t>
            </a:r>
            <a:endParaRPr lang="en-GB">
              <a:solidFill>
                <a:srgbClr val="FFFFFF"/>
              </a:solidFill>
            </a:endParaRPr>
          </a:p>
        </p:txBody>
      </p:sp>
      <p:sp>
        <p:nvSpPr>
          <p:cNvPr id="3" name="Content Placeholder 2">
            <a:extLst>
              <a:ext uri="{FF2B5EF4-FFF2-40B4-BE49-F238E27FC236}">
                <a16:creationId xmlns:a16="http://schemas.microsoft.com/office/drawing/2014/main" id="{7B3ABF8E-F4B2-F2AA-D7BD-2922C669DC5E}"/>
              </a:ext>
            </a:extLst>
          </p:cNvPr>
          <p:cNvSpPr>
            <a:spLocks noGrp="1"/>
          </p:cNvSpPr>
          <p:nvPr>
            <p:ph idx="1"/>
          </p:nvPr>
        </p:nvSpPr>
        <p:spPr>
          <a:xfrm>
            <a:off x="838200" y="1825625"/>
            <a:ext cx="10515600" cy="4351338"/>
          </a:xfrm>
        </p:spPr>
        <p:txBody>
          <a:bodyPr>
            <a:normAutofit/>
          </a:bodyPr>
          <a:lstStyle/>
          <a:p>
            <a:r>
              <a:rPr lang="en-US" sz="4000" dirty="0">
                <a:solidFill>
                  <a:srgbClr val="FFFFFF"/>
                </a:solidFill>
              </a:rPr>
              <a:t>Present 3 ideas – 2 minute for each idea (6 minutes in total) </a:t>
            </a:r>
          </a:p>
          <a:p>
            <a:pPr lvl="1"/>
            <a:r>
              <a:rPr lang="en-US" sz="3600" dirty="0">
                <a:solidFill>
                  <a:srgbClr val="FFFFFF"/>
                </a:solidFill>
              </a:rPr>
              <a:t>Problem (30 seconds) </a:t>
            </a:r>
          </a:p>
          <a:p>
            <a:pPr lvl="1"/>
            <a:r>
              <a:rPr lang="en-US" sz="3600" dirty="0">
                <a:solidFill>
                  <a:srgbClr val="FFFFFF"/>
                </a:solidFill>
              </a:rPr>
              <a:t>Solution (1 Minute)</a:t>
            </a:r>
          </a:p>
          <a:p>
            <a:pPr lvl="1"/>
            <a:r>
              <a:rPr lang="en-US" sz="3600" dirty="0">
                <a:solidFill>
                  <a:srgbClr val="FFFFFF"/>
                </a:solidFill>
              </a:rPr>
              <a:t>Unique Selling Proposition (USP) and Industry Analysis (30 Seconds)</a:t>
            </a:r>
            <a:endParaRPr lang="en-GB" sz="4000" dirty="0">
              <a:solidFill>
                <a:srgbClr val="FFFFFF"/>
              </a:solidFill>
            </a:endParaRPr>
          </a:p>
        </p:txBody>
      </p:sp>
    </p:spTree>
    <p:extLst>
      <p:ext uri="{BB962C8B-B14F-4D97-AF65-F5344CB8AC3E}">
        <p14:creationId xmlns:p14="http://schemas.microsoft.com/office/powerpoint/2010/main" val="2591997903"/>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0C541B88-1AE9-40C3-AFD5-967787C197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E5F17139-31EE-46AC-B04F-DBBD852DD6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890596"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3">
            <a:extLst>
              <a:ext uri="{FF2B5EF4-FFF2-40B4-BE49-F238E27FC236}">
                <a16:creationId xmlns:a16="http://schemas.microsoft.com/office/drawing/2014/main" id="{EE6476A1-9070-29B6-E74A-F88C88D08A3A}"/>
              </a:ext>
            </a:extLst>
          </p:cNvPr>
          <p:cNvSpPr>
            <a:spLocks noGrp="1"/>
          </p:cNvSpPr>
          <p:nvPr>
            <p:ph type="title"/>
          </p:nvPr>
        </p:nvSpPr>
        <p:spPr>
          <a:xfrm>
            <a:off x="838200" y="1195697"/>
            <a:ext cx="3200400" cy="4238118"/>
          </a:xfrm>
        </p:spPr>
        <p:txBody>
          <a:bodyPr>
            <a:normAutofit/>
          </a:bodyPr>
          <a:lstStyle/>
          <a:p>
            <a:r>
              <a:rPr lang="en-US">
                <a:solidFill>
                  <a:schemeClr val="bg1"/>
                </a:solidFill>
              </a:rPr>
              <a:t>Startup Ideas </a:t>
            </a:r>
            <a:endParaRPr lang="en-GB">
              <a:solidFill>
                <a:schemeClr val="bg1"/>
              </a:solidFill>
            </a:endParaRPr>
          </a:p>
        </p:txBody>
      </p:sp>
      <p:grpSp>
        <p:nvGrpSpPr>
          <p:cNvPr id="37" name="Graphic 38">
            <a:extLst>
              <a:ext uri="{FF2B5EF4-FFF2-40B4-BE49-F238E27FC236}">
                <a16:creationId xmlns:a16="http://schemas.microsoft.com/office/drawing/2014/main" id="{7CF625D3-71A3-4F30-A096-8EF334E959D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02912"/>
            <a:ext cx="1910252" cy="709660"/>
            <a:chOff x="2267504" y="2540250"/>
            <a:chExt cx="1990951" cy="739640"/>
          </a:xfrm>
          <a:solidFill>
            <a:schemeClr val="bg1"/>
          </a:solidFill>
        </p:grpSpPr>
        <p:sp>
          <p:nvSpPr>
            <p:cNvPr id="16" name="Freeform: Shape 15">
              <a:extLst>
                <a:ext uri="{FF2B5EF4-FFF2-40B4-BE49-F238E27FC236}">
                  <a16:creationId xmlns:a16="http://schemas.microsoft.com/office/drawing/2014/main" id="{C6754E2F-F56E-4BA3-99DD-8EBF110E34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67504" y="254025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5835 h 286230"/>
                <a:gd name="connsiteX8" fmla="*/ 255835 w 1990951"/>
                <a:gd name="connsiteY8" fmla="*/ 0 h 286230"/>
                <a:gd name="connsiteX9" fmla="*/ 504071 w 1990951"/>
                <a:gd name="connsiteY9" fmla="*/ 245703 h 286230"/>
                <a:gd name="connsiteX10" fmla="*/ 749773 w 1990951"/>
                <a:gd name="connsiteY10" fmla="*/ 0 h 286230"/>
                <a:gd name="connsiteX11" fmla="*/ 995476 w 1990951"/>
                <a:gd name="connsiteY11" fmla="*/ 245703 h 286230"/>
                <a:gd name="connsiteX12" fmla="*/ 1243712 w 1990951"/>
                <a:gd name="connsiteY12" fmla="*/ 0 h 286230"/>
                <a:gd name="connsiteX13" fmla="*/ 1489414 w 1990951"/>
                <a:gd name="connsiteY13" fmla="*/ 245703 h 286230"/>
                <a:gd name="connsiteX14" fmla="*/ 1735117 w 1990951"/>
                <a:gd name="connsiteY14" fmla="*/ 0 h 286230"/>
                <a:gd name="connsiteX15" fmla="*/ 1990952 w 1990951"/>
                <a:gd name="connsiteY15" fmla="*/ 255835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5835"/>
                  </a:lnTo>
                  <a:lnTo>
                    <a:pt x="255835" y="0"/>
                  </a:lnTo>
                  <a:lnTo>
                    <a:pt x="504071" y="245703"/>
                  </a:lnTo>
                  <a:lnTo>
                    <a:pt x="749773" y="0"/>
                  </a:lnTo>
                  <a:lnTo>
                    <a:pt x="995476" y="245703"/>
                  </a:lnTo>
                  <a:lnTo>
                    <a:pt x="1243712" y="0"/>
                  </a:lnTo>
                  <a:lnTo>
                    <a:pt x="1489414" y="245703"/>
                  </a:lnTo>
                  <a:lnTo>
                    <a:pt x="1735117" y="0"/>
                  </a:lnTo>
                  <a:lnTo>
                    <a:pt x="1990952" y="255835"/>
                  </a:lnTo>
                  <a:lnTo>
                    <a:pt x="1973221" y="276099"/>
                  </a:lnTo>
                  <a:lnTo>
                    <a:pt x="1735117" y="40528"/>
                  </a:lnTo>
                  <a:close/>
                </a:path>
              </a:pathLst>
            </a:custGeom>
            <a:grpFill/>
            <a:ln w="25320" cap="flat">
              <a:noFill/>
              <a:prstDash val="solid"/>
              <a:miter/>
            </a:ln>
          </p:spPr>
          <p:txBody>
            <a:bodyPr rtlCol="0" anchor="ctr"/>
            <a:lstStyle/>
            <a:p>
              <a:endParaRPr lang="en-US" dirty="0"/>
            </a:p>
          </p:txBody>
        </p:sp>
        <p:sp>
          <p:nvSpPr>
            <p:cNvPr id="38" name="Freeform: Shape 37">
              <a:extLst>
                <a:ext uri="{FF2B5EF4-FFF2-40B4-BE49-F238E27FC236}">
                  <a16:creationId xmlns:a16="http://schemas.microsoft.com/office/drawing/2014/main" id="{24A69059-7C49-49C6-B071-F2A9B558E0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67504" y="299366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8368 h 286230"/>
                <a:gd name="connsiteX8" fmla="*/ 255835 w 1990951"/>
                <a:gd name="connsiteY8" fmla="*/ 0 h 286230"/>
                <a:gd name="connsiteX9" fmla="*/ 504071 w 1990951"/>
                <a:gd name="connsiteY9" fmla="*/ 248236 h 286230"/>
                <a:gd name="connsiteX10" fmla="*/ 749773 w 1990951"/>
                <a:gd name="connsiteY10" fmla="*/ 0 h 286230"/>
                <a:gd name="connsiteX11" fmla="*/ 995476 w 1990951"/>
                <a:gd name="connsiteY11" fmla="*/ 248236 h 286230"/>
                <a:gd name="connsiteX12" fmla="*/ 1243712 w 1990951"/>
                <a:gd name="connsiteY12" fmla="*/ 0 h 286230"/>
                <a:gd name="connsiteX13" fmla="*/ 1489414 w 1990951"/>
                <a:gd name="connsiteY13" fmla="*/ 248236 h 286230"/>
                <a:gd name="connsiteX14" fmla="*/ 1735117 w 1990951"/>
                <a:gd name="connsiteY14" fmla="*/ 0 h 286230"/>
                <a:gd name="connsiteX15" fmla="*/ 1990952 w 1990951"/>
                <a:gd name="connsiteY15" fmla="*/ 258368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8368"/>
                  </a:lnTo>
                  <a:lnTo>
                    <a:pt x="255835" y="0"/>
                  </a:lnTo>
                  <a:lnTo>
                    <a:pt x="504071" y="248236"/>
                  </a:lnTo>
                  <a:lnTo>
                    <a:pt x="749773" y="0"/>
                  </a:lnTo>
                  <a:lnTo>
                    <a:pt x="995476" y="248236"/>
                  </a:lnTo>
                  <a:lnTo>
                    <a:pt x="1243712" y="0"/>
                  </a:lnTo>
                  <a:lnTo>
                    <a:pt x="1489414" y="248236"/>
                  </a:lnTo>
                  <a:lnTo>
                    <a:pt x="1735117" y="0"/>
                  </a:lnTo>
                  <a:lnTo>
                    <a:pt x="1990952" y="258368"/>
                  </a:lnTo>
                  <a:lnTo>
                    <a:pt x="1973221" y="276099"/>
                  </a:lnTo>
                  <a:lnTo>
                    <a:pt x="1735117" y="40528"/>
                  </a:lnTo>
                  <a:close/>
                </a:path>
              </a:pathLst>
            </a:custGeom>
            <a:grpFill/>
            <a:ln w="25320" cap="flat">
              <a:noFill/>
              <a:prstDash val="solid"/>
              <a:miter/>
            </a:ln>
          </p:spPr>
          <p:txBody>
            <a:bodyPr rtlCol="0" anchor="ctr"/>
            <a:lstStyle/>
            <a:p>
              <a:endParaRPr lang="en-US"/>
            </a:p>
          </p:txBody>
        </p:sp>
      </p:grpSp>
      <p:sp>
        <p:nvSpPr>
          <p:cNvPr id="19" name="Oval 18">
            <a:extLst>
              <a:ext uri="{FF2B5EF4-FFF2-40B4-BE49-F238E27FC236}">
                <a16:creationId xmlns:a16="http://schemas.microsoft.com/office/drawing/2014/main" id="{89D16701-DA76-4F72-BB63-E2C3FFBDFE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6260" y="4752208"/>
            <a:ext cx="365021" cy="365021"/>
          </a:xfrm>
          <a:prstGeom prst="ellipse">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Oval 20">
            <a:extLst>
              <a:ext uri="{FF2B5EF4-FFF2-40B4-BE49-F238E27FC236}">
                <a16:creationId xmlns:a16="http://schemas.microsoft.com/office/drawing/2014/main" id="{1CC28BE1-9DC6-43FE-9582-39F091098D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6260" y="4752208"/>
            <a:ext cx="365021" cy="365021"/>
          </a:xfrm>
          <a:prstGeom prst="ellipse">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23" name="Graphic 4">
            <a:extLst>
              <a:ext uri="{FF2B5EF4-FFF2-40B4-BE49-F238E27FC236}">
                <a16:creationId xmlns:a16="http://schemas.microsoft.com/office/drawing/2014/main" id="{AF9AF3F3-CE0C-4125-BDD7-346487FA0B4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09667" y="5539935"/>
            <a:ext cx="975169" cy="975171"/>
            <a:chOff x="5829300" y="3162300"/>
            <a:chExt cx="532256" cy="532257"/>
          </a:xfrm>
          <a:solidFill>
            <a:schemeClr val="bg1"/>
          </a:solidFill>
        </p:grpSpPr>
        <p:sp>
          <p:nvSpPr>
            <p:cNvPr id="24" name="Freeform: Shape 23">
              <a:extLst>
                <a:ext uri="{FF2B5EF4-FFF2-40B4-BE49-F238E27FC236}">
                  <a16:creationId xmlns:a16="http://schemas.microsoft.com/office/drawing/2014/main" id="{B31DFBFA-CF4D-4940-9086-26F83E5C6B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9208" y="3192208"/>
              <a:ext cx="112966" cy="112966"/>
            </a:xfrm>
            <a:custGeom>
              <a:avLst/>
              <a:gdLst>
                <a:gd name="connsiteX0" fmla="*/ 112967 w 112966"/>
                <a:gd name="connsiteY0" fmla="*/ 0 h 112966"/>
                <a:gd name="connsiteX1" fmla="*/ 0 w 112966"/>
                <a:gd name="connsiteY1" fmla="*/ 112967 h 112966"/>
                <a:gd name="connsiteX2" fmla="*/ 112967 w 112966"/>
                <a:gd name="connsiteY2" fmla="*/ 0 h 112966"/>
              </a:gdLst>
              <a:ahLst/>
              <a:cxnLst>
                <a:cxn ang="0">
                  <a:pos x="connsiteX0" y="connsiteY0"/>
                </a:cxn>
                <a:cxn ang="0">
                  <a:pos x="connsiteX1" y="connsiteY1"/>
                </a:cxn>
                <a:cxn ang="0">
                  <a:pos x="connsiteX2" y="connsiteY2"/>
                </a:cxn>
              </a:cxnLst>
              <a:rect l="l" t="t" r="r" b="b"/>
              <a:pathLst>
                <a:path w="112966" h="112966">
                  <a:moveTo>
                    <a:pt x="112967" y="0"/>
                  </a:moveTo>
                  <a:lnTo>
                    <a:pt x="0" y="112967"/>
                  </a:lnTo>
                  <a:cubicBezTo>
                    <a:pt x="25356" y="64747"/>
                    <a:pt x="64747" y="25356"/>
                    <a:pt x="112967" y="0"/>
                  </a:cubicBezTo>
                  <a:close/>
                </a:path>
              </a:pathLst>
            </a:custGeom>
            <a:grp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27854033-BD20-4C77-8C5B-048F4B3BDD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1205" y="3164205"/>
              <a:ext cx="230314" cy="230314"/>
            </a:xfrm>
            <a:custGeom>
              <a:avLst/>
              <a:gdLst>
                <a:gd name="connsiteX0" fmla="*/ 230314 w 230314"/>
                <a:gd name="connsiteY0" fmla="*/ 0 h 230314"/>
                <a:gd name="connsiteX1" fmla="*/ 0 w 230314"/>
                <a:gd name="connsiteY1" fmla="*/ 230314 h 230314"/>
                <a:gd name="connsiteX2" fmla="*/ 3524 w 230314"/>
                <a:gd name="connsiteY2" fmla="*/ 209550 h 230314"/>
                <a:gd name="connsiteX3" fmla="*/ 209550 w 230314"/>
                <a:gd name="connsiteY3" fmla="*/ 3524 h 230314"/>
                <a:gd name="connsiteX4" fmla="*/ 230314 w 230314"/>
                <a:gd name="connsiteY4" fmla="*/ 0 h 230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314" h="230314">
                  <a:moveTo>
                    <a:pt x="230314" y="0"/>
                  </a:moveTo>
                  <a:lnTo>
                    <a:pt x="0" y="230314"/>
                  </a:lnTo>
                  <a:cubicBezTo>
                    <a:pt x="953" y="223361"/>
                    <a:pt x="2095" y="216408"/>
                    <a:pt x="3524" y="209550"/>
                  </a:cubicBezTo>
                  <a:lnTo>
                    <a:pt x="209550" y="3524"/>
                  </a:lnTo>
                  <a:cubicBezTo>
                    <a:pt x="216408" y="2095"/>
                    <a:pt x="223361" y="953"/>
                    <a:pt x="230314" y="0"/>
                  </a:cubicBezTo>
                  <a:close/>
                </a:path>
              </a:pathLst>
            </a:custGeom>
            <a:grp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BC93AA74-BEB3-444F-835B-7AA6ECE617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29300" y="3162300"/>
              <a:ext cx="294131" cy="294131"/>
            </a:xfrm>
            <a:custGeom>
              <a:avLst/>
              <a:gdLst>
                <a:gd name="connsiteX0" fmla="*/ 294132 w 294131"/>
                <a:gd name="connsiteY0" fmla="*/ 1238 h 294131"/>
                <a:gd name="connsiteX1" fmla="*/ 1238 w 294131"/>
                <a:gd name="connsiteY1" fmla="*/ 294132 h 294131"/>
                <a:gd name="connsiteX2" fmla="*/ 0 w 294131"/>
                <a:gd name="connsiteY2" fmla="*/ 278225 h 294131"/>
                <a:gd name="connsiteX3" fmla="*/ 278225 w 294131"/>
                <a:gd name="connsiteY3" fmla="*/ 0 h 294131"/>
                <a:gd name="connsiteX4" fmla="*/ 294132 w 294131"/>
                <a:gd name="connsiteY4" fmla="*/ 1238 h 294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131" h="294131">
                  <a:moveTo>
                    <a:pt x="294132" y="1238"/>
                  </a:moveTo>
                  <a:lnTo>
                    <a:pt x="1238" y="294132"/>
                  </a:lnTo>
                  <a:cubicBezTo>
                    <a:pt x="667" y="288893"/>
                    <a:pt x="0" y="283559"/>
                    <a:pt x="0" y="278225"/>
                  </a:cubicBezTo>
                  <a:lnTo>
                    <a:pt x="278225" y="0"/>
                  </a:lnTo>
                  <a:cubicBezTo>
                    <a:pt x="283559" y="0"/>
                    <a:pt x="288893" y="667"/>
                    <a:pt x="294132" y="1238"/>
                  </a:cubicBezTo>
                  <a:close/>
                </a:path>
              </a:pathLst>
            </a:custGeom>
            <a:grp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F00DF1C9-6952-4704-B8B3-95406E18E4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7205" y="3170110"/>
              <a:ext cx="337184" cy="337280"/>
            </a:xfrm>
            <a:custGeom>
              <a:avLst/>
              <a:gdLst>
                <a:gd name="connsiteX0" fmla="*/ 337185 w 337184"/>
                <a:gd name="connsiteY0" fmla="*/ 3905 h 337280"/>
                <a:gd name="connsiteX1" fmla="*/ 3810 w 337184"/>
                <a:gd name="connsiteY1" fmla="*/ 337280 h 337280"/>
                <a:gd name="connsiteX2" fmla="*/ 0 w 337184"/>
                <a:gd name="connsiteY2" fmla="*/ 323850 h 337280"/>
                <a:gd name="connsiteX3" fmla="*/ 323850 w 337184"/>
                <a:gd name="connsiteY3" fmla="*/ 0 h 337280"/>
                <a:gd name="connsiteX4" fmla="*/ 337185 w 337184"/>
                <a:gd name="connsiteY4" fmla="*/ 3905 h 33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184" h="337280">
                  <a:moveTo>
                    <a:pt x="337185" y="3905"/>
                  </a:moveTo>
                  <a:lnTo>
                    <a:pt x="3810" y="337280"/>
                  </a:lnTo>
                  <a:cubicBezTo>
                    <a:pt x="2381" y="332899"/>
                    <a:pt x="1143" y="328422"/>
                    <a:pt x="0" y="323850"/>
                  </a:cubicBezTo>
                  <a:lnTo>
                    <a:pt x="323850" y="0"/>
                  </a:lnTo>
                  <a:cubicBezTo>
                    <a:pt x="328327" y="1715"/>
                    <a:pt x="332804" y="2477"/>
                    <a:pt x="337185" y="3905"/>
                  </a:cubicBezTo>
                  <a:close/>
                </a:path>
              </a:pathLst>
            </a:custGeom>
            <a:grp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B34783FD-297C-40D2-964B-DBAE4DE283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3207" y="3186207"/>
              <a:ext cx="364617" cy="364617"/>
            </a:xfrm>
            <a:custGeom>
              <a:avLst/>
              <a:gdLst>
                <a:gd name="connsiteX0" fmla="*/ 364617 w 364617"/>
                <a:gd name="connsiteY0" fmla="*/ 5620 h 364617"/>
                <a:gd name="connsiteX1" fmla="*/ 5620 w 364617"/>
                <a:gd name="connsiteY1" fmla="*/ 364617 h 364617"/>
                <a:gd name="connsiteX2" fmla="*/ 0 w 364617"/>
                <a:gd name="connsiteY2" fmla="*/ 353187 h 364617"/>
                <a:gd name="connsiteX3" fmla="*/ 353187 w 364617"/>
                <a:gd name="connsiteY3" fmla="*/ 0 h 364617"/>
                <a:gd name="connsiteX4" fmla="*/ 364617 w 364617"/>
                <a:gd name="connsiteY4" fmla="*/ 5620 h 364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617" h="364617">
                  <a:moveTo>
                    <a:pt x="364617" y="5620"/>
                  </a:moveTo>
                  <a:lnTo>
                    <a:pt x="5620" y="364617"/>
                  </a:lnTo>
                  <a:cubicBezTo>
                    <a:pt x="3620" y="360902"/>
                    <a:pt x="1715" y="357092"/>
                    <a:pt x="0" y="353187"/>
                  </a:cubicBezTo>
                  <a:lnTo>
                    <a:pt x="353187" y="0"/>
                  </a:lnTo>
                  <a:cubicBezTo>
                    <a:pt x="357092" y="1715"/>
                    <a:pt x="360902" y="3715"/>
                    <a:pt x="364617" y="5620"/>
                  </a:cubicBezTo>
                  <a:close/>
                </a:path>
              </a:pathLst>
            </a:custGeom>
            <a:grp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DE621623-0357-4FD5-A1AC-4005010259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5305" y="3208305"/>
              <a:ext cx="380238" cy="380238"/>
            </a:xfrm>
            <a:custGeom>
              <a:avLst/>
              <a:gdLst>
                <a:gd name="connsiteX0" fmla="*/ 380238 w 380238"/>
                <a:gd name="connsiteY0" fmla="*/ 7239 h 380238"/>
                <a:gd name="connsiteX1" fmla="*/ 7239 w 380238"/>
                <a:gd name="connsiteY1" fmla="*/ 380238 h 380238"/>
                <a:gd name="connsiteX2" fmla="*/ 0 w 380238"/>
                <a:gd name="connsiteY2" fmla="*/ 370713 h 380238"/>
                <a:gd name="connsiteX3" fmla="*/ 370237 w 380238"/>
                <a:gd name="connsiteY3" fmla="*/ 0 h 380238"/>
                <a:gd name="connsiteX4" fmla="*/ 380238 w 380238"/>
                <a:gd name="connsiteY4" fmla="*/ 7239 h 380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238" h="380238">
                  <a:moveTo>
                    <a:pt x="380238" y="7239"/>
                  </a:moveTo>
                  <a:lnTo>
                    <a:pt x="7239" y="380238"/>
                  </a:lnTo>
                  <a:cubicBezTo>
                    <a:pt x="4763" y="377000"/>
                    <a:pt x="2381" y="373571"/>
                    <a:pt x="0" y="370713"/>
                  </a:cubicBezTo>
                  <a:lnTo>
                    <a:pt x="370237" y="0"/>
                  </a:lnTo>
                  <a:cubicBezTo>
                    <a:pt x="373571" y="2381"/>
                    <a:pt x="377000" y="4763"/>
                    <a:pt x="380238" y="7239"/>
                  </a:cubicBezTo>
                  <a:close/>
                </a:path>
              </a:pathLst>
            </a:custGeom>
            <a:grp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024F346E-10A0-458F-A9CA-8C0079472F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02832" y="3235832"/>
              <a:ext cx="385191" cy="385191"/>
            </a:xfrm>
            <a:custGeom>
              <a:avLst/>
              <a:gdLst>
                <a:gd name="connsiteX0" fmla="*/ 380905 w 385191"/>
                <a:gd name="connsiteY0" fmla="*/ 4286 h 385191"/>
                <a:gd name="connsiteX1" fmla="*/ 385191 w 385191"/>
                <a:gd name="connsiteY1" fmla="*/ 8573 h 385191"/>
                <a:gd name="connsiteX2" fmla="*/ 8573 w 385191"/>
                <a:gd name="connsiteY2" fmla="*/ 385191 h 385191"/>
                <a:gd name="connsiteX3" fmla="*/ 4286 w 385191"/>
                <a:gd name="connsiteY3" fmla="*/ 380905 h 385191"/>
                <a:gd name="connsiteX4" fmla="*/ 0 w 385191"/>
                <a:gd name="connsiteY4" fmla="*/ 376523 h 385191"/>
                <a:gd name="connsiteX5" fmla="*/ 376523 w 385191"/>
                <a:gd name="connsiteY5" fmla="*/ 0 h 385191"/>
                <a:gd name="connsiteX6" fmla="*/ 380905 w 385191"/>
                <a:gd name="connsiteY6" fmla="*/ 4286 h 385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5191" h="385191">
                  <a:moveTo>
                    <a:pt x="380905" y="4286"/>
                  </a:moveTo>
                  <a:lnTo>
                    <a:pt x="385191" y="8573"/>
                  </a:lnTo>
                  <a:lnTo>
                    <a:pt x="8573" y="385191"/>
                  </a:lnTo>
                  <a:lnTo>
                    <a:pt x="4286" y="380905"/>
                  </a:lnTo>
                  <a:cubicBezTo>
                    <a:pt x="2762" y="379476"/>
                    <a:pt x="1334" y="377952"/>
                    <a:pt x="0" y="376523"/>
                  </a:cubicBezTo>
                  <a:lnTo>
                    <a:pt x="376523" y="0"/>
                  </a:lnTo>
                  <a:cubicBezTo>
                    <a:pt x="377952" y="1334"/>
                    <a:pt x="379476" y="2667"/>
                    <a:pt x="380905" y="4286"/>
                  </a:cubicBezTo>
                  <a:close/>
                </a:path>
              </a:pathLst>
            </a:custGeom>
            <a:grp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7937A2F7-01A9-47F3-BED6-B61D998408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35789" y="3268313"/>
              <a:ext cx="379761" cy="380237"/>
            </a:xfrm>
            <a:custGeom>
              <a:avLst/>
              <a:gdLst>
                <a:gd name="connsiteX0" fmla="*/ 372428 w 379761"/>
                <a:gd name="connsiteY0" fmla="*/ 0 h 380237"/>
                <a:gd name="connsiteX1" fmla="*/ 379762 w 379761"/>
                <a:gd name="connsiteY1" fmla="*/ 9525 h 380237"/>
                <a:gd name="connsiteX2" fmla="*/ 9525 w 379761"/>
                <a:gd name="connsiteY2" fmla="*/ 380238 h 380237"/>
                <a:gd name="connsiteX3" fmla="*/ 0 w 379761"/>
                <a:gd name="connsiteY3" fmla="*/ 372904 h 380237"/>
              </a:gdLst>
              <a:ahLst/>
              <a:cxnLst>
                <a:cxn ang="0">
                  <a:pos x="connsiteX0" y="connsiteY0"/>
                </a:cxn>
                <a:cxn ang="0">
                  <a:pos x="connsiteX1" y="connsiteY1"/>
                </a:cxn>
                <a:cxn ang="0">
                  <a:pos x="connsiteX2" y="connsiteY2"/>
                </a:cxn>
                <a:cxn ang="0">
                  <a:pos x="connsiteX3" y="connsiteY3"/>
                </a:cxn>
              </a:cxnLst>
              <a:rect l="l" t="t" r="r" b="b"/>
              <a:pathLst>
                <a:path w="379761" h="380237">
                  <a:moveTo>
                    <a:pt x="372428" y="0"/>
                  </a:moveTo>
                  <a:cubicBezTo>
                    <a:pt x="374999" y="3239"/>
                    <a:pt x="377381" y="6572"/>
                    <a:pt x="379762" y="9525"/>
                  </a:cubicBezTo>
                  <a:lnTo>
                    <a:pt x="9525" y="380238"/>
                  </a:lnTo>
                  <a:cubicBezTo>
                    <a:pt x="6096" y="377857"/>
                    <a:pt x="2762" y="375476"/>
                    <a:pt x="0" y="372904"/>
                  </a:cubicBezTo>
                  <a:close/>
                </a:path>
              </a:pathLst>
            </a:custGeom>
            <a:grp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5B44DAF8-5073-441A-82E1-180385D35F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2841" y="3305841"/>
              <a:ext cx="364807" cy="364807"/>
            </a:xfrm>
            <a:custGeom>
              <a:avLst/>
              <a:gdLst>
                <a:gd name="connsiteX0" fmla="*/ 359188 w 364807"/>
                <a:gd name="connsiteY0" fmla="*/ 0 h 364807"/>
                <a:gd name="connsiteX1" fmla="*/ 364808 w 364807"/>
                <a:gd name="connsiteY1" fmla="*/ 11621 h 364807"/>
                <a:gd name="connsiteX2" fmla="*/ 11621 w 364807"/>
                <a:gd name="connsiteY2" fmla="*/ 364808 h 364807"/>
                <a:gd name="connsiteX3" fmla="*/ 0 w 364807"/>
                <a:gd name="connsiteY3" fmla="*/ 359188 h 364807"/>
              </a:gdLst>
              <a:ahLst/>
              <a:cxnLst>
                <a:cxn ang="0">
                  <a:pos x="connsiteX0" y="connsiteY0"/>
                </a:cxn>
                <a:cxn ang="0">
                  <a:pos x="connsiteX1" y="connsiteY1"/>
                </a:cxn>
                <a:cxn ang="0">
                  <a:pos x="connsiteX2" y="connsiteY2"/>
                </a:cxn>
                <a:cxn ang="0">
                  <a:pos x="connsiteX3" y="connsiteY3"/>
                </a:cxn>
              </a:cxnLst>
              <a:rect l="l" t="t" r="r" b="b"/>
              <a:pathLst>
                <a:path w="364807" h="364807">
                  <a:moveTo>
                    <a:pt x="359188" y="0"/>
                  </a:moveTo>
                  <a:cubicBezTo>
                    <a:pt x="361188" y="3905"/>
                    <a:pt x="362998" y="7715"/>
                    <a:pt x="364808" y="11621"/>
                  </a:cubicBezTo>
                  <a:lnTo>
                    <a:pt x="11621" y="364808"/>
                  </a:lnTo>
                  <a:cubicBezTo>
                    <a:pt x="7715" y="362998"/>
                    <a:pt x="3905" y="361188"/>
                    <a:pt x="0" y="359188"/>
                  </a:cubicBezTo>
                  <a:close/>
                </a:path>
              </a:pathLst>
            </a:custGeom>
            <a:grp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52B0413D-0E36-4A90-8E6A-9EDC676A60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16370" y="3349466"/>
              <a:ext cx="337280" cy="337280"/>
            </a:xfrm>
            <a:custGeom>
              <a:avLst/>
              <a:gdLst>
                <a:gd name="connsiteX0" fmla="*/ 333470 w 337280"/>
                <a:gd name="connsiteY0" fmla="*/ 0 h 337280"/>
                <a:gd name="connsiteX1" fmla="*/ 337280 w 337280"/>
                <a:gd name="connsiteY1" fmla="*/ 13430 h 337280"/>
                <a:gd name="connsiteX2" fmla="*/ 13430 w 337280"/>
                <a:gd name="connsiteY2" fmla="*/ 337280 h 337280"/>
                <a:gd name="connsiteX3" fmla="*/ 0 w 337280"/>
                <a:gd name="connsiteY3" fmla="*/ 333470 h 337280"/>
              </a:gdLst>
              <a:ahLst/>
              <a:cxnLst>
                <a:cxn ang="0">
                  <a:pos x="connsiteX0" y="connsiteY0"/>
                </a:cxn>
                <a:cxn ang="0">
                  <a:pos x="connsiteX1" y="connsiteY1"/>
                </a:cxn>
                <a:cxn ang="0">
                  <a:pos x="connsiteX2" y="connsiteY2"/>
                </a:cxn>
                <a:cxn ang="0">
                  <a:pos x="connsiteX3" y="connsiteY3"/>
                </a:cxn>
              </a:cxnLst>
              <a:rect l="l" t="t" r="r" b="b"/>
              <a:pathLst>
                <a:path w="337280" h="337280">
                  <a:moveTo>
                    <a:pt x="333470" y="0"/>
                  </a:moveTo>
                  <a:cubicBezTo>
                    <a:pt x="334899" y="4382"/>
                    <a:pt x="336137" y="8858"/>
                    <a:pt x="337280" y="13430"/>
                  </a:cubicBezTo>
                  <a:lnTo>
                    <a:pt x="13430" y="337280"/>
                  </a:lnTo>
                  <a:cubicBezTo>
                    <a:pt x="8858" y="336137"/>
                    <a:pt x="4382" y="334899"/>
                    <a:pt x="0" y="333470"/>
                  </a:cubicBezTo>
                  <a:close/>
                </a:path>
              </a:pathLst>
            </a:custGeom>
            <a:grpFill/>
            <a:ln w="95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86059ECF-0D50-48AD-B67A-645EC29D33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67329" y="3400425"/>
              <a:ext cx="294227" cy="294132"/>
            </a:xfrm>
            <a:custGeom>
              <a:avLst/>
              <a:gdLst>
                <a:gd name="connsiteX0" fmla="*/ 292989 w 294227"/>
                <a:gd name="connsiteY0" fmla="*/ 0 h 294132"/>
                <a:gd name="connsiteX1" fmla="*/ 294227 w 294227"/>
                <a:gd name="connsiteY1" fmla="*/ 15907 h 294132"/>
                <a:gd name="connsiteX2" fmla="*/ 15907 w 294227"/>
                <a:gd name="connsiteY2" fmla="*/ 294132 h 294132"/>
                <a:gd name="connsiteX3" fmla="*/ 0 w 294227"/>
                <a:gd name="connsiteY3" fmla="*/ 292894 h 294132"/>
              </a:gdLst>
              <a:ahLst/>
              <a:cxnLst>
                <a:cxn ang="0">
                  <a:pos x="connsiteX0" y="connsiteY0"/>
                </a:cxn>
                <a:cxn ang="0">
                  <a:pos x="connsiteX1" y="connsiteY1"/>
                </a:cxn>
                <a:cxn ang="0">
                  <a:pos x="connsiteX2" y="connsiteY2"/>
                </a:cxn>
                <a:cxn ang="0">
                  <a:pos x="connsiteX3" y="connsiteY3"/>
                </a:cxn>
              </a:cxnLst>
              <a:rect l="l" t="t" r="r" b="b"/>
              <a:pathLst>
                <a:path w="294227" h="294132">
                  <a:moveTo>
                    <a:pt x="292989" y="0"/>
                  </a:moveTo>
                  <a:cubicBezTo>
                    <a:pt x="293561" y="5334"/>
                    <a:pt x="293942" y="10668"/>
                    <a:pt x="294227" y="15907"/>
                  </a:cubicBezTo>
                  <a:lnTo>
                    <a:pt x="15907" y="294132"/>
                  </a:lnTo>
                  <a:cubicBezTo>
                    <a:pt x="10668" y="294132"/>
                    <a:pt x="5334" y="293465"/>
                    <a:pt x="0" y="292894"/>
                  </a:cubicBezTo>
                  <a:close/>
                </a:path>
              </a:pathLst>
            </a:custGeom>
            <a:grpFill/>
            <a:ln w="9525"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B394906F-6BF2-447E-9886-F12708E128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29337" y="3462337"/>
              <a:ext cx="230314" cy="230314"/>
            </a:xfrm>
            <a:custGeom>
              <a:avLst/>
              <a:gdLst>
                <a:gd name="connsiteX0" fmla="*/ 230315 w 230314"/>
                <a:gd name="connsiteY0" fmla="*/ 0 h 230314"/>
                <a:gd name="connsiteX1" fmla="*/ 226886 w 230314"/>
                <a:gd name="connsiteY1" fmla="*/ 20574 h 230314"/>
                <a:gd name="connsiteX2" fmla="*/ 20669 w 230314"/>
                <a:gd name="connsiteY2" fmla="*/ 226790 h 230314"/>
                <a:gd name="connsiteX3" fmla="*/ 0 w 230314"/>
                <a:gd name="connsiteY3" fmla="*/ 230315 h 230314"/>
              </a:gdLst>
              <a:ahLst/>
              <a:cxnLst>
                <a:cxn ang="0">
                  <a:pos x="connsiteX0" y="connsiteY0"/>
                </a:cxn>
                <a:cxn ang="0">
                  <a:pos x="connsiteX1" y="connsiteY1"/>
                </a:cxn>
                <a:cxn ang="0">
                  <a:pos x="connsiteX2" y="connsiteY2"/>
                </a:cxn>
                <a:cxn ang="0">
                  <a:pos x="connsiteX3" y="connsiteY3"/>
                </a:cxn>
              </a:cxnLst>
              <a:rect l="l" t="t" r="r" b="b"/>
              <a:pathLst>
                <a:path w="230314" h="230314">
                  <a:moveTo>
                    <a:pt x="230315" y="0"/>
                  </a:moveTo>
                  <a:cubicBezTo>
                    <a:pt x="229457" y="6953"/>
                    <a:pt x="228314" y="13716"/>
                    <a:pt x="226886" y="20574"/>
                  </a:cubicBezTo>
                  <a:lnTo>
                    <a:pt x="20669" y="226790"/>
                  </a:lnTo>
                  <a:cubicBezTo>
                    <a:pt x="13811" y="228314"/>
                    <a:pt x="6953" y="229457"/>
                    <a:pt x="0" y="230315"/>
                  </a:cubicBezTo>
                  <a:close/>
                </a:path>
              </a:pathLst>
            </a:custGeom>
            <a:grpFill/>
            <a:ln w="9525"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A45EB96B-215A-4EBF-A594-2B08222339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18682" y="3551682"/>
              <a:ext cx="112871" cy="112871"/>
            </a:xfrm>
            <a:custGeom>
              <a:avLst/>
              <a:gdLst>
                <a:gd name="connsiteX0" fmla="*/ 112871 w 112871"/>
                <a:gd name="connsiteY0" fmla="*/ 0 h 112871"/>
                <a:gd name="connsiteX1" fmla="*/ 0 w 112871"/>
                <a:gd name="connsiteY1" fmla="*/ 112871 h 112871"/>
              </a:gdLst>
              <a:ahLst/>
              <a:cxnLst>
                <a:cxn ang="0">
                  <a:pos x="connsiteX0" y="connsiteY0"/>
                </a:cxn>
                <a:cxn ang="0">
                  <a:pos x="connsiteX1" y="connsiteY1"/>
                </a:cxn>
              </a:cxnLst>
              <a:rect l="l" t="t" r="r" b="b"/>
              <a:pathLst>
                <a:path w="112871" h="112871">
                  <a:moveTo>
                    <a:pt x="112871" y="0"/>
                  </a:moveTo>
                  <a:cubicBezTo>
                    <a:pt x="87618" y="48239"/>
                    <a:pt x="48239" y="87618"/>
                    <a:pt x="0" y="112871"/>
                  </a:cubicBezTo>
                  <a:close/>
                </a:path>
              </a:pathLst>
            </a:custGeom>
            <a:grpFill/>
            <a:ln w="9525" cap="flat">
              <a:noFill/>
              <a:prstDash val="solid"/>
              <a:miter/>
            </a:ln>
          </p:spPr>
          <p:txBody>
            <a:bodyPr rtlCol="0" anchor="ctr"/>
            <a:lstStyle/>
            <a:p>
              <a:endParaRPr lang="en-US" dirty="0"/>
            </a:p>
          </p:txBody>
        </p:sp>
      </p:grpSp>
      <p:graphicFrame>
        <p:nvGraphicFramePr>
          <p:cNvPr id="39" name="Content Placeholder 4">
            <a:extLst>
              <a:ext uri="{FF2B5EF4-FFF2-40B4-BE49-F238E27FC236}">
                <a16:creationId xmlns:a16="http://schemas.microsoft.com/office/drawing/2014/main" id="{ED0EB6E8-EF9D-82F9-57F6-066FFC90587F}"/>
              </a:ext>
            </a:extLst>
          </p:cNvPr>
          <p:cNvGraphicFramePr>
            <a:graphicFrameLocks noGrp="1"/>
          </p:cNvGraphicFramePr>
          <p:nvPr>
            <p:ph idx="1"/>
            <p:extLst>
              <p:ext uri="{D42A27DB-BD31-4B8C-83A1-F6EECF244321}">
                <p14:modId xmlns:p14="http://schemas.microsoft.com/office/powerpoint/2010/main" val="725232699"/>
              </p:ext>
            </p:extLst>
          </p:nvPr>
        </p:nvGraphicFramePr>
        <p:xfrm>
          <a:off x="5484139" y="477540"/>
          <a:ext cx="6301601" cy="587880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429857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B41D9B5-4818-C8D2-7A77-D19083FB37AA}"/>
              </a:ext>
            </a:extLst>
          </p:cNvPr>
          <p:cNvSpPr>
            <a:spLocks noGrp="1"/>
          </p:cNvSpPr>
          <p:nvPr>
            <p:ph type="title"/>
          </p:nvPr>
        </p:nvSpPr>
        <p:spPr>
          <a:xfrm>
            <a:off x="5297762" y="329184"/>
            <a:ext cx="6251110" cy="1783080"/>
          </a:xfrm>
        </p:spPr>
        <p:txBody>
          <a:bodyPr anchor="b">
            <a:normAutofit/>
          </a:bodyPr>
          <a:lstStyle/>
          <a:p>
            <a:r>
              <a:rPr lang="en-US" sz="5400"/>
              <a:t>Industry Analysis and USP</a:t>
            </a:r>
            <a:endParaRPr lang="en-GB" sz="5400"/>
          </a:p>
        </p:txBody>
      </p:sp>
      <p:pic>
        <p:nvPicPr>
          <p:cNvPr id="5" name="Picture 4" descr="White puzzle with one red piece">
            <a:extLst>
              <a:ext uri="{FF2B5EF4-FFF2-40B4-BE49-F238E27FC236}">
                <a16:creationId xmlns:a16="http://schemas.microsoft.com/office/drawing/2014/main" id="{D837908A-D864-4839-5575-D6B062AD0357}"/>
              </a:ext>
            </a:extLst>
          </p:cNvPr>
          <p:cNvPicPr>
            <a:picLocks noChangeAspect="1"/>
          </p:cNvPicPr>
          <p:nvPr/>
        </p:nvPicPr>
        <p:blipFill rotWithShape="1">
          <a:blip r:embed="rId2"/>
          <a:srcRect l="31702" r="30098"/>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1"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61354F6-953B-227F-669D-71F91AB1EF6F}"/>
              </a:ext>
            </a:extLst>
          </p:cNvPr>
          <p:cNvSpPr>
            <a:spLocks noGrp="1"/>
          </p:cNvSpPr>
          <p:nvPr>
            <p:ph idx="1"/>
          </p:nvPr>
        </p:nvSpPr>
        <p:spPr>
          <a:xfrm>
            <a:off x="5297762" y="2706624"/>
            <a:ext cx="6251110" cy="3483864"/>
          </a:xfrm>
        </p:spPr>
        <p:txBody>
          <a:bodyPr>
            <a:normAutofit/>
          </a:bodyPr>
          <a:lstStyle/>
          <a:p>
            <a:r>
              <a:rPr lang="en-US" sz="2200" b="1" dirty="0"/>
              <a:t>Industry Analysis </a:t>
            </a:r>
          </a:p>
          <a:p>
            <a:pPr lvl="1"/>
            <a:r>
              <a:rPr lang="en-US" sz="2200" dirty="0"/>
              <a:t>Understanding Basic Industry Stats </a:t>
            </a:r>
          </a:p>
          <a:p>
            <a:pPr lvl="1"/>
            <a:r>
              <a:rPr lang="en-US" sz="2200" dirty="0"/>
              <a:t>Porter’s Five Forces </a:t>
            </a:r>
          </a:p>
          <a:p>
            <a:r>
              <a:rPr lang="en-US" sz="2200" b="1" dirty="0"/>
              <a:t>USP</a:t>
            </a:r>
            <a:r>
              <a:rPr lang="en-US" sz="2200" dirty="0"/>
              <a:t> </a:t>
            </a:r>
          </a:p>
          <a:p>
            <a:pPr lvl="1"/>
            <a:r>
              <a:rPr lang="en-US" sz="2200" dirty="0"/>
              <a:t>Generic Strategies </a:t>
            </a:r>
          </a:p>
          <a:p>
            <a:pPr lvl="1"/>
            <a:r>
              <a:rPr lang="en-US" sz="2200" dirty="0"/>
              <a:t>Unique Selling Points</a:t>
            </a:r>
          </a:p>
          <a:p>
            <a:pPr lvl="1"/>
            <a:endParaRPr lang="en-GB" sz="2200" dirty="0"/>
          </a:p>
        </p:txBody>
      </p:sp>
    </p:spTree>
    <p:extLst>
      <p:ext uri="{BB962C8B-B14F-4D97-AF65-F5344CB8AC3E}">
        <p14:creationId xmlns:p14="http://schemas.microsoft.com/office/powerpoint/2010/main" val="21311088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BF52FC92-CF5B-D124-D113-5F28EA3E47CC}"/>
              </a:ext>
            </a:extLst>
          </p:cNvPr>
          <p:cNvPicPr>
            <a:picLocks noChangeAspect="1"/>
          </p:cNvPicPr>
          <p:nvPr/>
        </p:nvPicPr>
        <p:blipFill rotWithShape="1">
          <a:blip r:embed="rId2">
            <a:alphaModFix amt="50000"/>
          </a:blip>
          <a:srcRect/>
          <a:stretch/>
        </p:blipFill>
        <p:spPr>
          <a:xfrm>
            <a:off x="20" y="1"/>
            <a:ext cx="12191980" cy="6857999"/>
          </a:xfrm>
          <a:prstGeom prst="rect">
            <a:avLst/>
          </a:prstGeom>
        </p:spPr>
      </p:pic>
      <p:sp>
        <p:nvSpPr>
          <p:cNvPr id="2" name="Title 1">
            <a:extLst>
              <a:ext uri="{FF2B5EF4-FFF2-40B4-BE49-F238E27FC236}">
                <a16:creationId xmlns:a16="http://schemas.microsoft.com/office/drawing/2014/main" id="{47D92684-CA34-4CAB-3939-E6035D32C82D}"/>
              </a:ext>
            </a:extLst>
          </p:cNvPr>
          <p:cNvSpPr>
            <a:spLocks noGrp="1"/>
          </p:cNvSpPr>
          <p:nvPr>
            <p:ph type="title"/>
          </p:nvPr>
        </p:nvSpPr>
        <p:spPr>
          <a:xfrm>
            <a:off x="838200" y="1122362"/>
            <a:ext cx="10515600" cy="2900518"/>
          </a:xfrm>
        </p:spPr>
        <p:txBody>
          <a:bodyPr vert="horz" lIns="91440" tIns="45720" rIns="91440" bIns="45720" rtlCol="0" anchor="b">
            <a:normAutofit/>
          </a:bodyPr>
          <a:lstStyle/>
          <a:p>
            <a:pPr algn="ctr"/>
            <a:r>
              <a:rPr lang="en-US" sz="4400">
                <a:solidFill>
                  <a:srgbClr val="FFFFFF"/>
                </a:solidFill>
              </a:rPr>
              <a:t>Industry Analysis Pakistan </a:t>
            </a:r>
          </a:p>
        </p:txBody>
      </p:sp>
      <p:sp>
        <p:nvSpPr>
          <p:cNvPr id="3" name="Text Placeholder 2">
            <a:extLst>
              <a:ext uri="{FF2B5EF4-FFF2-40B4-BE49-F238E27FC236}">
                <a16:creationId xmlns:a16="http://schemas.microsoft.com/office/drawing/2014/main" id="{4F6A6D6D-3AD2-A063-C4B9-654D11F12020}"/>
              </a:ext>
            </a:extLst>
          </p:cNvPr>
          <p:cNvSpPr>
            <a:spLocks noGrp="1"/>
          </p:cNvSpPr>
          <p:nvPr>
            <p:ph type="body" idx="1"/>
          </p:nvPr>
        </p:nvSpPr>
        <p:spPr>
          <a:xfrm>
            <a:off x="838200" y="4159404"/>
            <a:ext cx="10515600" cy="1098395"/>
          </a:xfrm>
        </p:spPr>
        <p:txBody>
          <a:bodyPr vert="horz" lIns="91440" tIns="45720" rIns="91440" bIns="45720" rtlCol="0">
            <a:normAutofit/>
          </a:bodyPr>
          <a:lstStyle/>
          <a:p>
            <a:pPr algn="ctr"/>
            <a:r>
              <a:rPr lang="en-US" sz="2000">
                <a:solidFill>
                  <a:srgbClr val="FFFFFF"/>
                </a:solidFill>
              </a:rPr>
              <a:t>Understand the environment you are operating in </a:t>
            </a:r>
          </a:p>
        </p:txBody>
      </p:sp>
    </p:spTree>
    <p:extLst>
      <p:ext uri="{BB962C8B-B14F-4D97-AF65-F5344CB8AC3E}">
        <p14:creationId xmlns:p14="http://schemas.microsoft.com/office/powerpoint/2010/main" val="16134259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A9D6EEA4-51EF-4796-BE5B-F3EB11F23E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B3B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Graph on document with pen">
            <a:extLst>
              <a:ext uri="{FF2B5EF4-FFF2-40B4-BE49-F238E27FC236}">
                <a16:creationId xmlns:a16="http://schemas.microsoft.com/office/drawing/2014/main" id="{AA88C0EE-16EE-53CA-6D37-B5840228EB49}"/>
              </a:ext>
            </a:extLst>
          </p:cNvPr>
          <p:cNvPicPr>
            <a:picLocks noChangeAspect="1"/>
          </p:cNvPicPr>
          <p:nvPr/>
        </p:nvPicPr>
        <p:blipFill rotWithShape="1">
          <a:blip r:embed="rId2">
            <a:alphaModFix amt="25000"/>
          </a:blip>
          <a:srcRect t="1510" b="14220"/>
          <a:stretch/>
        </p:blipFill>
        <p:spPr>
          <a:xfrm>
            <a:off x="20" y="-1"/>
            <a:ext cx="12191980" cy="6858001"/>
          </a:xfrm>
          <a:prstGeom prst="rect">
            <a:avLst/>
          </a:prstGeom>
        </p:spPr>
      </p:pic>
      <p:sp>
        <p:nvSpPr>
          <p:cNvPr id="6" name="Title 5">
            <a:extLst>
              <a:ext uri="{FF2B5EF4-FFF2-40B4-BE49-F238E27FC236}">
                <a16:creationId xmlns:a16="http://schemas.microsoft.com/office/drawing/2014/main" id="{47E05723-E097-56BF-D315-5DC1C36D1858}"/>
              </a:ext>
            </a:extLst>
          </p:cNvPr>
          <p:cNvSpPr>
            <a:spLocks noGrp="1"/>
          </p:cNvSpPr>
          <p:nvPr>
            <p:ph type="title"/>
          </p:nvPr>
        </p:nvSpPr>
        <p:spPr>
          <a:xfrm>
            <a:off x="838200" y="2140021"/>
            <a:ext cx="6696445" cy="1325563"/>
          </a:xfrm>
        </p:spPr>
        <p:txBody>
          <a:bodyPr>
            <a:normAutofit/>
          </a:bodyPr>
          <a:lstStyle/>
          <a:p>
            <a:r>
              <a:rPr lang="en-US" sz="4000">
                <a:solidFill>
                  <a:srgbClr val="FFFFFF"/>
                </a:solidFill>
              </a:rPr>
              <a:t>Why Industry Analysis?</a:t>
            </a:r>
            <a:endParaRPr lang="en-GB" sz="4000">
              <a:solidFill>
                <a:srgbClr val="FFFFFF"/>
              </a:solidFill>
            </a:endParaRPr>
          </a:p>
        </p:txBody>
      </p:sp>
      <p:sp>
        <p:nvSpPr>
          <p:cNvPr id="7" name="Content Placeholder 6">
            <a:extLst>
              <a:ext uri="{FF2B5EF4-FFF2-40B4-BE49-F238E27FC236}">
                <a16:creationId xmlns:a16="http://schemas.microsoft.com/office/drawing/2014/main" id="{5541C273-18B0-F729-E435-7D9C82245D1B}"/>
              </a:ext>
            </a:extLst>
          </p:cNvPr>
          <p:cNvSpPr>
            <a:spLocks noGrp="1"/>
          </p:cNvSpPr>
          <p:nvPr>
            <p:ph idx="1"/>
          </p:nvPr>
        </p:nvSpPr>
        <p:spPr>
          <a:xfrm>
            <a:off x="838200" y="3590600"/>
            <a:ext cx="6696452" cy="2433722"/>
          </a:xfrm>
        </p:spPr>
        <p:txBody>
          <a:bodyPr>
            <a:normAutofit/>
          </a:bodyPr>
          <a:lstStyle/>
          <a:p>
            <a:r>
              <a:rPr lang="en-US" dirty="0">
                <a:solidFill>
                  <a:srgbClr val="FFFFFF"/>
                </a:solidFill>
              </a:rPr>
              <a:t>Know the market you are operating in </a:t>
            </a:r>
          </a:p>
          <a:p>
            <a:r>
              <a:rPr lang="en-US" dirty="0">
                <a:solidFill>
                  <a:srgbClr val="FFFFFF"/>
                </a:solidFill>
              </a:rPr>
              <a:t>Understand the opportunities</a:t>
            </a:r>
          </a:p>
          <a:p>
            <a:r>
              <a:rPr lang="en-US" dirty="0">
                <a:solidFill>
                  <a:srgbClr val="FFFFFF"/>
                </a:solidFill>
              </a:rPr>
              <a:t>Understand the challenges  </a:t>
            </a:r>
            <a:endParaRPr lang="en-GB" dirty="0">
              <a:solidFill>
                <a:srgbClr val="FFFFFF"/>
              </a:solidFill>
            </a:endParaRPr>
          </a:p>
        </p:txBody>
      </p:sp>
    </p:spTree>
    <p:extLst>
      <p:ext uri="{BB962C8B-B14F-4D97-AF65-F5344CB8AC3E}">
        <p14:creationId xmlns:p14="http://schemas.microsoft.com/office/powerpoint/2010/main" val="198650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fade">
                                      <p:cBhvr>
                                        <p:cTn id="12" dur="5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fade">
                                      <p:cBhvr>
                                        <p:cTn id="17" dur="500"/>
                                        <p:tgtEl>
                                          <p:spTgt spid="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5EEA147F-D1CC-A86A-B3C1-ACAABD514744}"/>
              </a:ext>
            </a:extLst>
          </p:cNvPr>
          <p:cNvPicPr>
            <a:picLocks noChangeAspect="1"/>
          </p:cNvPicPr>
          <p:nvPr/>
        </p:nvPicPr>
        <p:blipFill rotWithShape="1">
          <a:blip r:embed="rId2">
            <a:alphaModFix amt="35000"/>
          </a:blip>
          <a:srcRect/>
          <a:stretch/>
        </p:blipFill>
        <p:spPr>
          <a:xfrm>
            <a:off x="20" y="10"/>
            <a:ext cx="12191980" cy="6857990"/>
          </a:xfrm>
          <a:prstGeom prst="rect">
            <a:avLst/>
          </a:prstGeom>
        </p:spPr>
      </p:pic>
      <p:sp>
        <p:nvSpPr>
          <p:cNvPr id="4" name="Title 3">
            <a:extLst>
              <a:ext uri="{FF2B5EF4-FFF2-40B4-BE49-F238E27FC236}">
                <a16:creationId xmlns:a16="http://schemas.microsoft.com/office/drawing/2014/main" id="{5A9556AD-EA0C-02A7-83D1-DA1B6A017CF7}"/>
              </a:ext>
            </a:extLst>
          </p:cNvPr>
          <p:cNvSpPr>
            <a:spLocks noGrp="1"/>
          </p:cNvSpPr>
          <p:nvPr>
            <p:ph type="title"/>
          </p:nvPr>
        </p:nvSpPr>
        <p:spPr>
          <a:xfrm>
            <a:off x="838200" y="365125"/>
            <a:ext cx="10515600" cy="1325563"/>
          </a:xfrm>
        </p:spPr>
        <p:txBody>
          <a:bodyPr>
            <a:normAutofit/>
          </a:bodyPr>
          <a:lstStyle/>
          <a:p>
            <a:r>
              <a:rPr lang="en-US" dirty="0">
                <a:solidFill>
                  <a:srgbClr val="FFFFFF"/>
                </a:solidFill>
              </a:rPr>
              <a:t>Medicine / Pharmacy Industry </a:t>
            </a:r>
            <a:endParaRPr lang="en-GB" dirty="0">
              <a:solidFill>
                <a:srgbClr val="FFFFFF"/>
              </a:solidFill>
            </a:endParaRPr>
          </a:p>
        </p:txBody>
      </p:sp>
      <p:sp>
        <p:nvSpPr>
          <p:cNvPr id="5" name="Content Placeholder 4">
            <a:extLst>
              <a:ext uri="{FF2B5EF4-FFF2-40B4-BE49-F238E27FC236}">
                <a16:creationId xmlns:a16="http://schemas.microsoft.com/office/drawing/2014/main" id="{167EE4E9-B95F-1ED4-5669-E32A60E7CFF8}"/>
              </a:ext>
            </a:extLst>
          </p:cNvPr>
          <p:cNvSpPr>
            <a:spLocks noGrp="1"/>
          </p:cNvSpPr>
          <p:nvPr>
            <p:ph idx="1"/>
          </p:nvPr>
        </p:nvSpPr>
        <p:spPr>
          <a:xfrm>
            <a:off x="838200" y="1496852"/>
            <a:ext cx="10515600" cy="4351338"/>
          </a:xfrm>
        </p:spPr>
        <p:txBody>
          <a:bodyPr>
            <a:noAutofit/>
          </a:bodyPr>
          <a:lstStyle/>
          <a:p>
            <a:r>
              <a:rPr lang="en-GB" sz="2100" dirty="0">
                <a:solidFill>
                  <a:srgbClr val="FFFFFF"/>
                </a:solidFill>
              </a:rPr>
              <a:t>Consistent growth over the years (USD 3.2 billion – 15% annual growth)</a:t>
            </a:r>
          </a:p>
          <a:p>
            <a:r>
              <a:rPr lang="en-GB" sz="2100" dirty="0">
                <a:solidFill>
                  <a:srgbClr val="FFFFFF"/>
                </a:solidFill>
              </a:rPr>
              <a:t>The Drug Regulatory Authority of Pakistan (DRAP)</a:t>
            </a:r>
          </a:p>
          <a:p>
            <a:r>
              <a:rPr lang="en-GB" sz="2100" b="1" dirty="0">
                <a:solidFill>
                  <a:srgbClr val="FFFFFF"/>
                </a:solidFill>
              </a:rPr>
              <a:t>Key Players:</a:t>
            </a:r>
          </a:p>
          <a:p>
            <a:pPr lvl="1"/>
            <a:r>
              <a:rPr lang="en-GB" sz="2100" dirty="0" err="1">
                <a:solidFill>
                  <a:srgbClr val="FFFFFF"/>
                </a:solidFill>
              </a:rPr>
              <a:t>Ferozsons</a:t>
            </a:r>
            <a:r>
              <a:rPr lang="en-GB" sz="2100" dirty="0">
                <a:solidFill>
                  <a:srgbClr val="FFFFFF"/>
                </a:solidFill>
              </a:rPr>
              <a:t> Laboratories</a:t>
            </a:r>
          </a:p>
          <a:p>
            <a:pPr lvl="1"/>
            <a:r>
              <a:rPr lang="en-GB" sz="2100" dirty="0">
                <a:solidFill>
                  <a:srgbClr val="FFFFFF"/>
                </a:solidFill>
              </a:rPr>
              <a:t>GlaxoSmithKline Pakistan</a:t>
            </a:r>
          </a:p>
          <a:p>
            <a:pPr lvl="1"/>
            <a:r>
              <a:rPr lang="en-GB" sz="2100" dirty="0">
                <a:solidFill>
                  <a:srgbClr val="FFFFFF"/>
                </a:solidFill>
              </a:rPr>
              <a:t>Abbott Laboratories Pakistan</a:t>
            </a:r>
          </a:p>
          <a:p>
            <a:pPr lvl="1"/>
            <a:r>
              <a:rPr lang="en-GB" sz="2100" dirty="0">
                <a:solidFill>
                  <a:srgbClr val="FFFFFF"/>
                </a:solidFill>
              </a:rPr>
              <a:t>Getz Pharma</a:t>
            </a:r>
          </a:p>
          <a:p>
            <a:r>
              <a:rPr lang="en-GB" sz="2100" b="1" dirty="0">
                <a:solidFill>
                  <a:srgbClr val="FFFFFF"/>
                </a:solidFill>
              </a:rPr>
              <a:t>Challenges:</a:t>
            </a:r>
          </a:p>
          <a:p>
            <a:pPr lvl="1"/>
            <a:r>
              <a:rPr lang="en-GB" sz="2100" dirty="0">
                <a:solidFill>
                  <a:srgbClr val="FFFFFF"/>
                </a:solidFill>
              </a:rPr>
              <a:t>Counterfeit Medicines</a:t>
            </a:r>
          </a:p>
          <a:p>
            <a:pPr lvl="1"/>
            <a:r>
              <a:rPr lang="en-GB" sz="2100" dirty="0">
                <a:solidFill>
                  <a:srgbClr val="FFFFFF"/>
                </a:solidFill>
              </a:rPr>
              <a:t>Price Control</a:t>
            </a:r>
          </a:p>
          <a:p>
            <a:pPr lvl="1"/>
            <a:r>
              <a:rPr lang="en-GB" sz="2100" dirty="0">
                <a:solidFill>
                  <a:srgbClr val="FFFFFF"/>
                </a:solidFill>
              </a:rPr>
              <a:t>Intellectual Property Issues</a:t>
            </a:r>
          </a:p>
          <a:p>
            <a:r>
              <a:rPr lang="en-GB" sz="2100" b="1" dirty="0">
                <a:solidFill>
                  <a:srgbClr val="FFFFFF"/>
                </a:solidFill>
              </a:rPr>
              <a:t>Opportunities</a:t>
            </a:r>
            <a:r>
              <a:rPr lang="en-GB" sz="2100" dirty="0">
                <a:solidFill>
                  <a:srgbClr val="FFFFFF"/>
                </a:solidFill>
              </a:rPr>
              <a:t>:</a:t>
            </a:r>
          </a:p>
          <a:p>
            <a:pPr lvl="1"/>
            <a:r>
              <a:rPr lang="en-GB" sz="2100" dirty="0">
                <a:solidFill>
                  <a:srgbClr val="FFFFFF"/>
                </a:solidFill>
              </a:rPr>
              <a:t>Export Potential</a:t>
            </a:r>
          </a:p>
        </p:txBody>
      </p:sp>
    </p:spTree>
    <p:extLst>
      <p:ext uri="{BB962C8B-B14F-4D97-AF65-F5344CB8AC3E}">
        <p14:creationId xmlns:p14="http://schemas.microsoft.com/office/powerpoint/2010/main" val="355589391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5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fade">
                                      <p:cBhvr>
                                        <p:cTn id="32" dur="500"/>
                                        <p:tgtEl>
                                          <p:spTgt spid="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5">
                                            <p:txEl>
                                              <p:pRg st="6" end="6"/>
                                            </p:txEl>
                                          </p:spTgt>
                                        </p:tgtEl>
                                        <p:attrNameLst>
                                          <p:attrName>style.visibility</p:attrName>
                                        </p:attrNameLst>
                                      </p:cBhvr>
                                      <p:to>
                                        <p:strVal val="visible"/>
                                      </p:to>
                                    </p:set>
                                    <p:animEffect transition="in" filter="fade">
                                      <p:cBhvr>
                                        <p:cTn id="37" dur="500"/>
                                        <p:tgtEl>
                                          <p:spTgt spid="5">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5">
                                            <p:txEl>
                                              <p:pRg st="7" end="7"/>
                                            </p:txEl>
                                          </p:spTgt>
                                        </p:tgtEl>
                                        <p:attrNameLst>
                                          <p:attrName>style.visibility</p:attrName>
                                        </p:attrNameLst>
                                      </p:cBhvr>
                                      <p:to>
                                        <p:strVal val="visible"/>
                                      </p:to>
                                    </p:set>
                                    <p:animEffect transition="in" filter="fade">
                                      <p:cBhvr>
                                        <p:cTn id="42" dur="500"/>
                                        <p:tgtEl>
                                          <p:spTgt spid="5">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5">
                                            <p:txEl>
                                              <p:pRg st="8" end="8"/>
                                            </p:txEl>
                                          </p:spTgt>
                                        </p:tgtEl>
                                        <p:attrNameLst>
                                          <p:attrName>style.visibility</p:attrName>
                                        </p:attrNameLst>
                                      </p:cBhvr>
                                      <p:to>
                                        <p:strVal val="visible"/>
                                      </p:to>
                                    </p:set>
                                    <p:animEffect transition="in" filter="fade">
                                      <p:cBhvr>
                                        <p:cTn id="47" dur="500"/>
                                        <p:tgtEl>
                                          <p:spTgt spid="5">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5">
                                            <p:txEl>
                                              <p:pRg st="9" end="9"/>
                                            </p:txEl>
                                          </p:spTgt>
                                        </p:tgtEl>
                                        <p:attrNameLst>
                                          <p:attrName>style.visibility</p:attrName>
                                        </p:attrNameLst>
                                      </p:cBhvr>
                                      <p:to>
                                        <p:strVal val="visible"/>
                                      </p:to>
                                    </p:set>
                                    <p:animEffect transition="in" filter="fade">
                                      <p:cBhvr>
                                        <p:cTn id="52" dur="500"/>
                                        <p:tgtEl>
                                          <p:spTgt spid="5">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5">
                                            <p:txEl>
                                              <p:pRg st="10" end="10"/>
                                            </p:txEl>
                                          </p:spTgt>
                                        </p:tgtEl>
                                        <p:attrNameLst>
                                          <p:attrName>style.visibility</p:attrName>
                                        </p:attrNameLst>
                                      </p:cBhvr>
                                      <p:to>
                                        <p:strVal val="visible"/>
                                      </p:to>
                                    </p:set>
                                    <p:animEffect transition="in" filter="fade">
                                      <p:cBhvr>
                                        <p:cTn id="57" dur="500"/>
                                        <p:tgtEl>
                                          <p:spTgt spid="5">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5">
                                            <p:txEl>
                                              <p:pRg st="11" end="11"/>
                                            </p:txEl>
                                          </p:spTgt>
                                        </p:tgtEl>
                                        <p:attrNameLst>
                                          <p:attrName>style.visibility</p:attrName>
                                        </p:attrNameLst>
                                      </p:cBhvr>
                                      <p:to>
                                        <p:strVal val="visible"/>
                                      </p:to>
                                    </p:set>
                                    <p:animEffect transition="in" filter="fade">
                                      <p:cBhvr>
                                        <p:cTn id="62" dur="500"/>
                                        <p:tgtEl>
                                          <p:spTgt spid="5">
                                            <p:txEl>
                                              <p:pRg st="11" end="11"/>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5">
                                            <p:txEl>
                                              <p:pRg st="12" end="12"/>
                                            </p:txEl>
                                          </p:spTgt>
                                        </p:tgtEl>
                                        <p:attrNameLst>
                                          <p:attrName>style.visibility</p:attrName>
                                        </p:attrNameLst>
                                      </p:cBhvr>
                                      <p:to>
                                        <p:strVal val="visible"/>
                                      </p:to>
                                    </p:set>
                                    <p:animEffect transition="in" filter="fade">
                                      <p:cBhvr>
                                        <p:cTn id="67" dur="500"/>
                                        <p:tgtEl>
                                          <p:spTgt spid="5">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9" name="Rectangle 3078">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descr="What is software? Definition, explanation, and uses">
            <a:extLst>
              <a:ext uri="{FF2B5EF4-FFF2-40B4-BE49-F238E27FC236}">
                <a16:creationId xmlns:a16="http://schemas.microsoft.com/office/drawing/2014/main" id="{DC68C6AC-EB43-9368-D624-31D1E8E9A83A}"/>
              </a:ext>
            </a:extLst>
          </p:cNvPr>
          <p:cNvPicPr>
            <a:picLocks noChangeAspect="1" noChangeArrowheads="1"/>
          </p:cNvPicPr>
          <p:nvPr/>
        </p:nvPicPr>
        <p:blipFill rotWithShape="1">
          <a:blip r:embed="rId3">
            <a:alphaModFix amt="35000"/>
            <a:extLst>
              <a:ext uri="{28A0092B-C50C-407E-A947-70E740481C1C}">
                <a14:useLocalDpi xmlns:a14="http://schemas.microsoft.com/office/drawing/2010/main" val="0"/>
              </a:ext>
            </a:extLst>
          </a:blip>
          <a:srcRect l="3418" r="3248"/>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59CAF1CF-EC50-DA85-3479-579F2CC59D6A}"/>
              </a:ext>
            </a:extLst>
          </p:cNvPr>
          <p:cNvSpPr>
            <a:spLocks noGrp="1"/>
          </p:cNvSpPr>
          <p:nvPr>
            <p:ph type="title"/>
          </p:nvPr>
        </p:nvSpPr>
        <p:spPr>
          <a:xfrm>
            <a:off x="838200" y="365125"/>
            <a:ext cx="10515600" cy="1325563"/>
          </a:xfrm>
        </p:spPr>
        <p:txBody>
          <a:bodyPr>
            <a:normAutofit/>
          </a:bodyPr>
          <a:lstStyle/>
          <a:p>
            <a:r>
              <a:rPr lang="en-US">
                <a:solidFill>
                  <a:srgbClr val="FFFFFF"/>
                </a:solidFill>
              </a:rPr>
              <a:t>Software Industry </a:t>
            </a:r>
            <a:endParaRPr lang="en-GB">
              <a:solidFill>
                <a:srgbClr val="FFFFFF"/>
              </a:solidFill>
            </a:endParaRPr>
          </a:p>
        </p:txBody>
      </p:sp>
      <p:sp>
        <p:nvSpPr>
          <p:cNvPr id="3" name="Content Placeholder 2">
            <a:extLst>
              <a:ext uri="{FF2B5EF4-FFF2-40B4-BE49-F238E27FC236}">
                <a16:creationId xmlns:a16="http://schemas.microsoft.com/office/drawing/2014/main" id="{1964972A-A4C2-7C15-297D-AFEBC7F54AA1}"/>
              </a:ext>
            </a:extLst>
          </p:cNvPr>
          <p:cNvSpPr>
            <a:spLocks noGrp="1"/>
          </p:cNvSpPr>
          <p:nvPr>
            <p:ph idx="1"/>
          </p:nvPr>
        </p:nvSpPr>
        <p:spPr>
          <a:xfrm>
            <a:off x="622443" y="1466029"/>
            <a:ext cx="10515600" cy="4351338"/>
          </a:xfrm>
        </p:spPr>
        <p:txBody>
          <a:bodyPr>
            <a:noAutofit/>
          </a:bodyPr>
          <a:lstStyle/>
          <a:p>
            <a:r>
              <a:rPr lang="en-GB" sz="2000" dirty="0">
                <a:solidFill>
                  <a:srgbClr val="FFFFFF"/>
                </a:solidFill>
              </a:rPr>
              <a:t>Market size was estimated to be in the range of $3 Billion</a:t>
            </a:r>
          </a:p>
          <a:p>
            <a:r>
              <a:rPr lang="en-GB" sz="2000" dirty="0">
                <a:solidFill>
                  <a:srgbClr val="FFFFFF"/>
                </a:solidFill>
              </a:rPr>
              <a:t>Key Players:</a:t>
            </a:r>
          </a:p>
          <a:p>
            <a:pPr lvl="1"/>
            <a:r>
              <a:rPr lang="en-GB" sz="2000" dirty="0">
                <a:solidFill>
                  <a:srgbClr val="FFFFFF"/>
                </a:solidFill>
              </a:rPr>
              <a:t>Systems Limited</a:t>
            </a:r>
          </a:p>
          <a:p>
            <a:pPr lvl="1"/>
            <a:r>
              <a:rPr lang="en-GB" sz="2000" dirty="0" err="1">
                <a:solidFill>
                  <a:srgbClr val="FFFFFF"/>
                </a:solidFill>
              </a:rPr>
              <a:t>Netsol</a:t>
            </a:r>
            <a:r>
              <a:rPr lang="en-GB" sz="2000" dirty="0">
                <a:solidFill>
                  <a:srgbClr val="FFFFFF"/>
                </a:solidFill>
              </a:rPr>
              <a:t> Technologies</a:t>
            </a:r>
          </a:p>
          <a:p>
            <a:pPr lvl="1"/>
            <a:r>
              <a:rPr lang="en-GB" sz="2000" dirty="0">
                <a:solidFill>
                  <a:srgbClr val="FFFFFF"/>
                </a:solidFill>
              </a:rPr>
              <a:t>10Pearls</a:t>
            </a:r>
          </a:p>
          <a:p>
            <a:r>
              <a:rPr lang="en-GB" sz="2000" dirty="0">
                <a:solidFill>
                  <a:srgbClr val="FFFFFF"/>
                </a:solidFill>
              </a:rPr>
              <a:t>Outsourcing and Services</a:t>
            </a:r>
          </a:p>
          <a:p>
            <a:r>
              <a:rPr lang="en-GB" sz="2000" dirty="0">
                <a:solidFill>
                  <a:srgbClr val="FFFFFF"/>
                </a:solidFill>
              </a:rPr>
              <a:t>IT Parks and Hubs</a:t>
            </a:r>
          </a:p>
          <a:p>
            <a:r>
              <a:rPr lang="en-GB" sz="2000" dirty="0">
                <a:solidFill>
                  <a:srgbClr val="FFFFFF"/>
                </a:solidFill>
              </a:rPr>
              <a:t>Challenges:</a:t>
            </a:r>
          </a:p>
          <a:p>
            <a:pPr lvl="1"/>
            <a:r>
              <a:rPr lang="en-GB" sz="2000" dirty="0">
                <a:solidFill>
                  <a:srgbClr val="FFFFFF"/>
                </a:solidFill>
              </a:rPr>
              <a:t>Infrastructure</a:t>
            </a:r>
          </a:p>
          <a:p>
            <a:pPr lvl="1"/>
            <a:r>
              <a:rPr lang="en-GB" sz="2000" dirty="0">
                <a:solidFill>
                  <a:srgbClr val="FFFFFF"/>
                </a:solidFill>
              </a:rPr>
              <a:t>Skills Gap</a:t>
            </a:r>
          </a:p>
          <a:p>
            <a:pPr lvl="1"/>
            <a:r>
              <a:rPr lang="en-GB" sz="2000" dirty="0">
                <a:solidFill>
                  <a:srgbClr val="FFFFFF"/>
                </a:solidFill>
              </a:rPr>
              <a:t>Intellectual Property Protection</a:t>
            </a:r>
          </a:p>
          <a:p>
            <a:r>
              <a:rPr lang="en-GB" sz="2000" dirty="0">
                <a:solidFill>
                  <a:srgbClr val="FFFFFF"/>
                </a:solidFill>
              </a:rPr>
              <a:t>Opportunities:</a:t>
            </a:r>
          </a:p>
          <a:p>
            <a:pPr lvl="1"/>
            <a:r>
              <a:rPr lang="en-GB" sz="2000" dirty="0">
                <a:solidFill>
                  <a:srgbClr val="FFFFFF"/>
                </a:solidFill>
              </a:rPr>
              <a:t>Export Potential</a:t>
            </a:r>
          </a:p>
          <a:p>
            <a:pPr lvl="1"/>
            <a:r>
              <a:rPr lang="en-GB" sz="2000" dirty="0">
                <a:solidFill>
                  <a:srgbClr val="FFFFFF"/>
                </a:solidFill>
              </a:rPr>
              <a:t>Government Initiatives</a:t>
            </a:r>
          </a:p>
        </p:txBody>
      </p:sp>
    </p:spTree>
    <p:extLst>
      <p:ext uri="{BB962C8B-B14F-4D97-AF65-F5344CB8AC3E}">
        <p14:creationId xmlns:p14="http://schemas.microsoft.com/office/powerpoint/2010/main" val="1840660158"/>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fade">
                                      <p:cBhvr>
                                        <p:cTn id="52" dur="500"/>
                                        <p:tgtEl>
                                          <p:spTgt spid="3">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3">
                                            <p:txEl>
                                              <p:pRg st="10" end="10"/>
                                            </p:txEl>
                                          </p:spTgt>
                                        </p:tgtEl>
                                        <p:attrNameLst>
                                          <p:attrName>style.visibility</p:attrName>
                                        </p:attrNameLst>
                                      </p:cBhvr>
                                      <p:to>
                                        <p:strVal val="visible"/>
                                      </p:to>
                                    </p:set>
                                    <p:animEffect transition="in" filter="fade">
                                      <p:cBhvr>
                                        <p:cTn id="57" dur="500"/>
                                        <p:tgtEl>
                                          <p:spTgt spid="3">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3">
                                            <p:txEl>
                                              <p:pRg st="11" end="11"/>
                                            </p:txEl>
                                          </p:spTgt>
                                        </p:tgtEl>
                                        <p:attrNameLst>
                                          <p:attrName>style.visibility</p:attrName>
                                        </p:attrNameLst>
                                      </p:cBhvr>
                                      <p:to>
                                        <p:strVal val="visible"/>
                                      </p:to>
                                    </p:set>
                                    <p:animEffect transition="in" filter="fade">
                                      <p:cBhvr>
                                        <p:cTn id="62" dur="500"/>
                                        <p:tgtEl>
                                          <p:spTgt spid="3">
                                            <p:txEl>
                                              <p:pRg st="11" end="11"/>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3">
                                            <p:txEl>
                                              <p:pRg st="12" end="12"/>
                                            </p:txEl>
                                          </p:spTgt>
                                        </p:tgtEl>
                                        <p:attrNameLst>
                                          <p:attrName>style.visibility</p:attrName>
                                        </p:attrNameLst>
                                      </p:cBhvr>
                                      <p:to>
                                        <p:strVal val="visible"/>
                                      </p:to>
                                    </p:set>
                                    <p:animEffect transition="in" filter="fade">
                                      <p:cBhvr>
                                        <p:cTn id="67" dur="500"/>
                                        <p:tgtEl>
                                          <p:spTgt spid="3">
                                            <p:txEl>
                                              <p:pRg st="12" end="12"/>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3">
                                            <p:txEl>
                                              <p:pRg st="13" end="13"/>
                                            </p:txEl>
                                          </p:spTgt>
                                        </p:tgtEl>
                                        <p:attrNameLst>
                                          <p:attrName>style.visibility</p:attrName>
                                        </p:attrNameLst>
                                      </p:cBhvr>
                                      <p:to>
                                        <p:strVal val="visible"/>
                                      </p:to>
                                    </p:set>
                                    <p:animEffect transition="in" filter="fade">
                                      <p:cBhvr>
                                        <p:cTn id="72" dur="500"/>
                                        <p:tgtEl>
                                          <p:spTgt spid="3">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43788056-F9D0-B7ED-8819-D60ACA7F7F7D}"/>
              </a:ext>
            </a:extLst>
          </p:cNvPr>
          <p:cNvPicPr>
            <a:picLocks noChangeAspect="1"/>
          </p:cNvPicPr>
          <p:nvPr/>
        </p:nvPicPr>
        <p:blipFill rotWithShape="1">
          <a:blip r:embed="rId2">
            <a:alphaModFix amt="35000"/>
          </a:blip>
          <a:srcRect/>
          <a:stretch/>
        </p:blipFill>
        <p:spPr>
          <a:xfrm>
            <a:off x="20" y="10"/>
            <a:ext cx="12191980" cy="6857990"/>
          </a:xfrm>
          <a:prstGeom prst="rect">
            <a:avLst/>
          </a:prstGeom>
        </p:spPr>
      </p:pic>
      <p:sp>
        <p:nvSpPr>
          <p:cNvPr id="2" name="Title 1">
            <a:extLst>
              <a:ext uri="{FF2B5EF4-FFF2-40B4-BE49-F238E27FC236}">
                <a16:creationId xmlns:a16="http://schemas.microsoft.com/office/drawing/2014/main" id="{87CAE5A6-8D8D-7722-32FA-B3BA5C9B2904}"/>
              </a:ext>
            </a:extLst>
          </p:cNvPr>
          <p:cNvSpPr>
            <a:spLocks noGrp="1"/>
          </p:cNvSpPr>
          <p:nvPr>
            <p:ph type="title"/>
          </p:nvPr>
        </p:nvSpPr>
        <p:spPr>
          <a:xfrm>
            <a:off x="838200" y="365125"/>
            <a:ext cx="10515600" cy="1325563"/>
          </a:xfrm>
        </p:spPr>
        <p:txBody>
          <a:bodyPr>
            <a:normAutofit/>
          </a:bodyPr>
          <a:lstStyle/>
          <a:p>
            <a:r>
              <a:rPr lang="en-US">
                <a:solidFill>
                  <a:srgbClr val="FFFFFF"/>
                </a:solidFill>
              </a:rPr>
              <a:t>Food Industry </a:t>
            </a:r>
            <a:endParaRPr lang="en-GB">
              <a:solidFill>
                <a:srgbClr val="FFFFFF"/>
              </a:solidFill>
            </a:endParaRPr>
          </a:p>
        </p:txBody>
      </p:sp>
      <p:sp>
        <p:nvSpPr>
          <p:cNvPr id="3" name="Content Placeholder 2">
            <a:extLst>
              <a:ext uri="{FF2B5EF4-FFF2-40B4-BE49-F238E27FC236}">
                <a16:creationId xmlns:a16="http://schemas.microsoft.com/office/drawing/2014/main" id="{29D4FE4E-DF25-A68D-C16D-C5D63FD2262D}"/>
              </a:ext>
            </a:extLst>
          </p:cNvPr>
          <p:cNvSpPr>
            <a:spLocks noGrp="1"/>
          </p:cNvSpPr>
          <p:nvPr>
            <p:ph idx="1"/>
          </p:nvPr>
        </p:nvSpPr>
        <p:spPr>
          <a:xfrm>
            <a:off x="766281" y="1466029"/>
            <a:ext cx="10515600" cy="4351338"/>
          </a:xfrm>
        </p:spPr>
        <p:txBody>
          <a:bodyPr>
            <a:noAutofit/>
          </a:bodyPr>
          <a:lstStyle/>
          <a:p>
            <a:r>
              <a:rPr lang="en-GB" sz="2400" dirty="0">
                <a:solidFill>
                  <a:srgbClr val="FFFFFF"/>
                </a:solidFill>
              </a:rPr>
              <a:t>One of the largest and most diverse sectors of the economy ($114 billion) </a:t>
            </a:r>
          </a:p>
          <a:p>
            <a:r>
              <a:rPr lang="en-GB" sz="2400" dirty="0">
                <a:solidFill>
                  <a:srgbClr val="FFFFFF"/>
                </a:solidFill>
              </a:rPr>
              <a:t>Segments: agriculture, processed foods, beverages, dairy, and restaurants.</a:t>
            </a:r>
          </a:p>
          <a:p>
            <a:r>
              <a:rPr lang="en-GB" sz="2400" dirty="0">
                <a:solidFill>
                  <a:srgbClr val="FFFFFF"/>
                </a:solidFill>
              </a:rPr>
              <a:t>Key Players:</a:t>
            </a:r>
          </a:p>
          <a:p>
            <a:pPr lvl="1"/>
            <a:r>
              <a:rPr lang="en-GB" dirty="0">
                <a:solidFill>
                  <a:srgbClr val="FFFFFF"/>
                </a:solidFill>
              </a:rPr>
              <a:t>Nestlé Pakistan</a:t>
            </a:r>
          </a:p>
          <a:p>
            <a:pPr lvl="1"/>
            <a:r>
              <a:rPr lang="en-GB" dirty="0">
                <a:solidFill>
                  <a:srgbClr val="FFFFFF"/>
                </a:solidFill>
              </a:rPr>
              <a:t>Engro Foods (now owned by </a:t>
            </a:r>
            <a:r>
              <a:rPr lang="en-GB" dirty="0" err="1">
                <a:solidFill>
                  <a:srgbClr val="FFFFFF"/>
                </a:solidFill>
              </a:rPr>
              <a:t>FrieslandCampina</a:t>
            </a:r>
            <a:r>
              <a:rPr lang="en-GB" dirty="0">
                <a:solidFill>
                  <a:srgbClr val="FFFFFF"/>
                </a:solidFill>
              </a:rPr>
              <a:t>)</a:t>
            </a:r>
          </a:p>
          <a:p>
            <a:pPr lvl="1"/>
            <a:r>
              <a:rPr lang="en-GB" dirty="0">
                <a:solidFill>
                  <a:srgbClr val="FFFFFF"/>
                </a:solidFill>
              </a:rPr>
              <a:t>Shan Foods</a:t>
            </a:r>
          </a:p>
          <a:p>
            <a:r>
              <a:rPr lang="en-GB" sz="2400" dirty="0">
                <a:solidFill>
                  <a:srgbClr val="FFFFFF"/>
                </a:solidFill>
              </a:rPr>
              <a:t>Trends and Consumer Preferences:</a:t>
            </a:r>
          </a:p>
          <a:p>
            <a:pPr lvl="1"/>
            <a:r>
              <a:rPr lang="en-GB" dirty="0">
                <a:solidFill>
                  <a:srgbClr val="FFFFFF"/>
                </a:solidFill>
              </a:rPr>
              <a:t>Convenience Foods</a:t>
            </a:r>
          </a:p>
          <a:p>
            <a:pPr lvl="1"/>
            <a:r>
              <a:rPr lang="en-GB" dirty="0">
                <a:solidFill>
                  <a:srgbClr val="FFFFFF"/>
                </a:solidFill>
              </a:rPr>
              <a:t>Health and Wellness</a:t>
            </a:r>
          </a:p>
          <a:p>
            <a:pPr lvl="1"/>
            <a:r>
              <a:rPr lang="en-GB" dirty="0">
                <a:solidFill>
                  <a:srgbClr val="FFFFFF"/>
                </a:solidFill>
              </a:rPr>
              <a:t>E-commerce</a:t>
            </a:r>
          </a:p>
          <a:p>
            <a:r>
              <a:rPr lang="en-GB" dirty="0">
                <a:solidFill>
                  <a:srgbClr val="FFFFFF"/>
                </a:solidFill>
              </a:rPr>
              <a:t>Challenges:</a:t>
            </a:r>
          </a:p>
          <a:p>
            <a:pPr lvl="1"/>
            <a:r>
              <a:rPr lang="en-GB" dirty="0">
                <a:solidFill>
                  <a:srgbClr val="FFFFFF"/>
                </a:solidFill>
              </a:rPr>
              <a:t>Supply Chain Issues</a:t>
            </a:r>
          </a:p>
          <a:p>
            <a:pPr lvl="1"/>
            <a:r>
              <a:rPr lang="en-GB" dirty="0">
                <a:solidFill>
                  <a:srgbClr val="FFFFFF"/>
                </a:solidFill>
              </a:rPr>
              <a:t>Price Sensitivity</a:t>
            </a:r>
          </a:p>
        </p:txBody>
      </p:sp>
    </p:spTree>
    <p:extLst>
      <p:ext uri="{BB962C8B-B14F-4D97-AF65-F5344CB8AC3E}">
        <p14:creationId xmlns:p14="http://schemas.microsoft.com/office/powerpoint/2010/main" val="18441357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fade">
                                      <p:cBhvr>
                                        <p:cTn id="52" dur="500"/>
                                        <p:tgtEl>
                                          <p:spTgt spid="3">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3">
                                            <p:txEl>
                                              <p:pRg st="10" end="10"/>
                                            </p:txEl>
                                          </p:spTgt>
                                        </p:tgtEl>
                                        <p:attrNameLst>
                                          <p:attrName>style.visibility</p:attrName>
                                        </p:attrNameLst>
                                      </p:cBhvr>
                                      <p:to>
                                        <p:strVal val="visible"/>
                                      </p:to>
                                    </p:set>
                                    <p:animEffect transition="in" filter="fade">
                                      <p:cBhvr>
                                        <p:cTn id="57" dur="500"/>
                                        <p:tgtEl>
                                          <p:spTgt spid="3">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3">
                                            <p:txEl>
                                              <p:pRg st="11" end="11"/>
                                            </p:txEl>
                                          </p:spTgt>
                                        </p:tgtEl>
                                        <p:attrNameLst>
                                          <p:attrName>style.visibility</p:attrName>
                                        </p:attrNameLst>
                                      </p:cBhvr>
                                      <p:to>
                                        <p:strVal val="visible"/>
                                      </p:to>
                                    </p:set>
                                    <p:animEffect transition="in" filter="fade">
                                      <p:cBhvr>
                                        <p:cTn id="62" dur="500"/>
                                        <p:tgtEl>
                                          <p:spTgt spid="3">
                                            <p:txEl>
                                              <p:pRg st="11" end="11"/>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3">
                                            <p:txEl>
                                              <p:pRg st="12" end="12"/>
                                            </p:txEl>
                                          </p:spTgt>
                                        </p:tgtEl>
                                        <p:attrNameLst>
                                          <p:attrName>style.visibility</p:attrName>
                                        </p:attrNameLst>
                                      </p:cBhvr>
                                      <p:to>
                                        <p:strVal val="visible"/>
                                      </p:to>
                                    </p:set>
                                    <p:animEffect transition="in" filter="fade">
                                      <p:cBhvr>
                                        <p:cTn id="67"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1621</TotalTime>
  <Words>1002</Words>
  <Application>Microsoft Office PowerPoint</Application>
  <PresentationFormat>Widescreen</PresentationFormat>
  <Paragraphs>183</Paragraphs>
  <Slides>25</Slides>
  <Notes>10</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25</vt:i4>
      </vt:variant>
    </vt:vector>
  </HeadingPairs>
  <TitlesOfParts>
    <vt:vector size="29" baseType="lpstr">
      <vt:lpstr>Arial</vt:lpstr>
      <vt:lpstr>Calibri</vt:lpstr>
      <vt:lpstr>Calibri Light</vt:lpstr>
      <vt:lpstr>Office Theme</vt:lpstr>
      <vt:lpstr>Introduction to Entrepreneurship </vt:lpstr>
      <vt:lpstr>Week 5: Pitching and Industry Analysis </vt:lpstr>
      <vt:lpstr>Startup Ideas </vt:lpstr>
      <vt:lpstr>Industry Analysis and USP</vt:lpstr>
      <vt:lpstr>Industry Analysis Pakistan </vt:lpstr>
      <vt:lpstr>Why Industry Analysis?</vt:lpstr>
      <vt:lpstr>Medicine / Pharmacy Industry </vt:lpstr>
      <vt:lpstr>Software Industry </vt:lpstr>
      <vt:lpstr>Food Industry </vt:lpstr>
      <vt:lpstr>Porter’s Five Forces </vt:lpstr>
      <vt:lpstr>PowerPoint Presentation</vt:lpstr>
      <vt:lpstr>PowerPoint Presentation</vt:lpstr>
      <vt:lpstr>PowerPoint Presentation</vt:lpstr>
      <vt:lpstr>PowerPoint Presentation</vt:lpstr>
      <vt:lpstr>PowerPoint Presentation</vt:lpstr>
      <vt:lpstr>Unique Selling Preposition / Point (USP)</vt:lpstr>
      <vt:lpstr>PowerPoint Presentation</vt:lpstr>
      <vt:lpstr>PowerPoint Presentation</vt:lpstr>
      <vt:lpstr>PowerPoint Presentation</vt:lpstr>
      <vt:lpstr>PowerPoint Presentation</vt:lpstr>
      <vt:lpstr>Pitching Your Ideas </vt:lpstr>
      <vt:lpstr>The Start up Idea Pitch </vt:lpstr>
      <vt:lpstr>Different ways to pitch </vt:lpstr>
      <vt:lpstr>Important to Remember </vt:lpstr>
      <vt:lpstr>Your startup / Business ideas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Entrepreneurship </dc:title>
  <dc:creator>Dr. Zunaira Saqib</dc:creator>
  <cp:lastModifiedBy>Dr.  ZUNAIRA SAQIB</cp:lastModifiedBy>
  <cp:revision>78</cp:revision>
  <dcterms:created xsi:type="dcterms:W3CDTF">2023-09-21T14:26:14Z</dcterms:created>
  <dcterms:modified xsi:type="dcterms:W3CDTF">2024-03-13T06:36:46Z</dcterms:modified>
</cp:coreProperties>
</file>